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x="18288000" cy="10287000"/>
  <p:notesSz cx="6858000" cy="9144000"/>
  <p:embeddedFontLst>
    <p:embeddedFont>
      <p:font typeface="Open Sans Extra Bold" charset="1" panose="020B0906030804020204"/>
      <p:regular r:id="rId68"/>
    </p:embeddedFont>
    <p:embeddedFont>
      <p:font typeface="Poppins" charset="1" panose="00000500000000000000"/>
      <p:regular r:id="rId69"/>
    </p:embeddedFont>
    <p:embeddedFont>
      <p:font typeface="Poppins Bold" charset="1" panose="00000800000000000000"/>
      <p:regular r:id="rId70"/>
    </p:embeddedFont>
    <p:embeddedFont>
      <p:font typeface="Canva Sans" charset="1" panose="020B0503030501040103"/>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2356712" y="0"/>
            <a:ext cx="830009" cy="842101"/>
          </a:xfrm>
          <a:custGeom>
            <a:avLst/>
            <a:gdLst/>
            <a:ahLst/>
            <a:cxnLst/>
            <a:rect r="r" b="b" t="t" l="l"/>
            <a:pathLst>
              <a:path h="842101" w="830009">
                <a:moveTo>
                  <a:pt x="0" y="0"/>
                </a:moveTo>
                <a:lnTo>
                  <a:pt x="830010" y="0"/>
                </a:lnTo>
                <a:lnTo>
                  <a:pt x="830010" y="842101"/>
                </a:lnTo>
                <a:lnTo>
                  <a:pt x="0" y="8421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730134" y="7222868"/>
            <a:ext cx="12466785" cy="1246678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562371" y="1239924"/>
            <a:ext cx="11659111" cy="6827751"/>
          </a:xfrm>
          <a:prstGeom prst="rect">
            <a:avLst/>
          </a:prstGeom>
        </p:spPr>
        <p:txBody>
          <a:bodyPr anchor="t" rtlCol="false" tIns="0" lIns="0" bIns="0" rIns="0">
            <a:spAutoFit/>
          </a:bodyPr>
          <a:lstStyle/>
          <a:p>
            <a:pPr algn="l">
              <a:lnSpc>
                <a:spcPts val="15317"/>
              </a:lnSpc>
            </a:pPr>
            <a:r>
              <a:rPr lang="en-US" sz="10940">
                <a:solidFill>
                  <a:srgbClr val="000000"/>
                </a:solidFill>
                <a:latin typeface="Open Sans Extra Bold"/>
                <a:ea typeface="Open Sans Extra Bold"/>
                <a:cs typeface="Open Sans Extra Bold"/>
                <a:sym typeface="Open Sans Extra Bold"/>
              </a:rPr>
              <a:t>AIP491</a:t>
            </a:r>
          </a:p>
          <a:p>
            <a:pPr algn="l">
              <a:lnSpc>
                <a:spcPts val="5949"/>
              </a:lnSpc>
            </a:pPr>
            <a:r>
              <a:rPr lang="en-US" sz="4249">
                <a:solidFill>
                  <a:srgbClr val="000000"/>
                </a:solidFill>
                <a:latin typeface="Open Sans Extra Bold"/>
                <a:ea typeface="Open Sans Extra Bold"/>
                <a:cs typeface="Open Sans Extra Bold"/>
                <a:sym typeface="Open Sans Extra Bold"/>
              </a:rPr>
              <a:t>Applied AI for Agriculture – Fruit Quality Assessment </a:t>
            </a:r>
            <a:r>
              <a:rPr lang="en-US" sz="4249">
                <a:solidFill>
                  <a:srgbClr val="000000"/>
                </a:solidFill>
                <a:latin typeface="Open Sans Extra Bold"/>
                <a:ea typeface="Open Sans Extra Bold"/>
                <a:cs typeface="Open Sans Extra Bold"/>
                <a:sym typeface="Open Sans Extra Bold"/>
              </a:rPr>
              <a:t>for Harvesting Automatic</a:t>
            </a:r>
          </a:p>
          <a:p>
            <a:pPr algn="l">
              <a:lnSpc>
                <a:spcPts val="5949"/>
              </a:lnSpc>
            </a:pPr>
          </a:p>
          <a:p>
            <a:pPr algn="l">
              <a:lnSpc>
                <a:spcPts val="5949"/>
              </a:lnSpc>
            </a:pPr>
          </a:p>
          <a:p>
            <a:pPr algn="l">
              <a:lnSpc>
                <a:spcPts val="15317"/>
              </a:lnSpc>
              <a:spcBef>
                <a:spcPct val="0"/>
              </a:spcBef>
            </a:pPr>
          </a:p>
        </p:txBody>
      </p:sp>
      <p:grpSp>
        <p:nvGrpSpPr>
          <p:cNvPr name="Group 7" id="7"/>
          <p:cNvGrpSpPr/>
          <p:nvPr/>
        </p:nvGrpSpPr>
        <p:grpSpPr>
          <a:xfrm rot="0">
            <a:off x="16420234" y="-1717598"/>
            <a:ext cx="3735531" cy="373553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747857" y="-643475"/>
            <a:ext cx="1286950" cy="12869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929195" y="8389571"/>
            <a:ext cx="3735531" cy="373553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3562371" y="6265503"/>
            <a:ext cx="7366063" cy="683167"/>
          </a:xfrm>
          <a:prstGeom prst="rect">
            <a:avLst/>
          </a:prstGeom>
        </p:spPr>
        <p:txBody>
          <a:bodyPr anchor="t" rtlCol="false" tIns="0" lIns="0" bIns="0" rIns="0">
            <a:spAutoFit/>
          </a:bodyPr>
          <a:lstStyle/>
          <a:p>
            <a:pPr algn="l">
              <a:lnSpc>
                <a:spcPts val="5395"/>
              </a:lnSpc>
              <a:spcBef>
                <a:spcPct val="0"/>
              </a:spcBef>
            </a:pPr>
            <a:r>
              <a:rPr lang="en-US" sz="3853" spc="-77">
                <a:solidFill>
                  <a:srgbClr val="051D40"/>
                </a:solidFill>
                <a:latin typeface="Poppins"/>
                <a:ea typeface="Poppins"/>
                <a:cs typeface="Poppins"/>
                <a:sym typeface="Poppins"/>
              </a:rPr>
              <a:t>Mentor : Trương Hoàng Vinh</a:t>
            </a:r>
          </a:p>
        </p:txBody>
      </p:sp>
      <p:grpSp>
        <p:nvGrpSpPr>
          <p:cNvPr name="Group 17" id="17"/>
          <p:cNvGrpSpPr/>
          <p:nvPr/>
        </p:nvGrpSpPr>
        <p:grpSpPr>
          <a:xfrm rot="0">
            <a:off x="7882534" y="7375268"/>
            <a:ext cx="12466785" cy="1246678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724222" y="-4507687"/>
            <a:ext cx="5924489" cy="592448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10745467" y="2807755"/>
            <a:ext cx="7207340" cy="6450545"/>
          </a:xfrm>
          <a:custGeom>
            <a:avLst/>
            <a:gdLst/>
            <a:ahLst/>
            <a:cxnLst/>
            <a:rect r="r" b="b" t="t" l="l"/>
            <a:pathLst>
              <a:path h="6450545" w="7207340">
                <a:moveTo>
                  <a:pt x="0" y="0"/>
                </a:moveTo>
                <a:lnTo>
                  <a:pt x="7207340" y="0"/>
                </a:lnTo>
                <a:lnTo>
                  <a:pt x="7207340" y="6450545"/>
                </a:lnTo>
                <a:lnTo>
                  <a:pt x="0" y="6450545"/>
                </a:lnTo>
                <a:lnTo>
                  <a:pt x="0" y="0"/>
                </a:lnTo>
                <a:close/>
              </a:path>
            </a:pathLst>
          </a:custGeom>
          <a:blipFill>
            <a:blip r:embed="rId2"/>
            <a:stretch>
              <a:fillRect l="-2569" t="0" r="-2569" b="0"/>
            </a:stretch>
          </a:blipFill>
        </p:spPr>
      </p:sp>
      <p:sp>
        <p:nvSpPr>
          <p:cNvPr name="TextBox 6" id="6"/>
          <p:cNvSpPr txBox="true"/>
          <p:nvPr/>
        </p:nvSpPr>
        <p:spPr>
          <a:xfrm rot="0">
            <a:off x="1028700" y="832285"/>
            <a:ext cx="16230600" cy="1254760"/>
          </a:xfrm>
          <a:prstGeom prst="rect">
            <a:avLst/>
          </a:prstGeom>
        </p:spPr>
        <p:txBody>
          <a:bodyPr anchor="t" rtlCol="false" tIns="0" lIns="0" bIns="0" rIns="0">
            <a:spAutoFit/>
          </a:bodyPr>
          <a:lstStyle/>
          <a:p>
            <a:pPr algn="ctr" marL="0" indent="0" lvl="0">
              <a:lnSpc>
                <a:spcPts val="9679"/>
              </a:lnSpc>
            </a:pPr>
            <a:r>
              <a:rPr lang="en-US" sz="8799">
                <a:solidFill>
                  <a:srgbClr val="000000"/>
                </a:solidFill>
                <a:latin typeface="Open Sans Extra Bold"/>
                <a:ea typeface="Open Sans Extra Bold"/>
                <a:cs typeface="Open Sans Extra Bold"/>
                <a:sym typeface="Open Sans Extra Bold"/>
              </a:rPr>
              <a:t>Faster R-CNN</a:t>
            </a:r>
          </a:p>
        </p:txBody>
      </p:sp>
      <p:sp>
        <p:nvSpPr>
          <p:cNvPr name="TextBox 7" id="7"/>
          <p:cNvSpPr txBox="true"/>
          <p:nvPr/>
        </p:nvSpPr>
        <p:spPr>
          <a:xfrm rot="0">
            <a:off x="312422" y="3454292"/>
            <a:ext cx="9970706" cy="5119370"/>
          </a:xfrm>
          <a:prstGeom prst="rect">
            <a:avLst/>
          </a:prstGeom>
        </p:spPr>
        <p:txBody>
          <a:bodyPr anchor="t" rtlCol="false" tIns="0" lIns="0" bIns="0" rIns="0">
            <a:spAutoFit/>
          </a:bodyPr>
          <a:lstStyle/>
          <a:p>
            <a:pPr algn="l" marL="528954" indent="-264477" lvl="1">
              <a:lnSpc>
                <a:spcPts val="3429"/>
              </a:lnSpc>
              <a:buFont typeface="Arial"/>
              <a:buChar char="•"/>
            </a:pPr>
            <a:r>
              <a:rPr lang="en-US" sz="2449">
                <a:solidFill>
                  <a:srgbClr val="000000"/>
                </a:solidFill>
                <a:latin typeface="Open Sans Extra Bold"/>
                <a:ea typeface="Open Sans Extra Bold"/>
                <a:cs typeface="Open Sans Extra Bold"/>
                <a:sym typeface="Open Sans Extra Bold"/>
              </a:rPr>
              <a:t>Integrates a Region Proposal Network (RPN), which streamlines the generation of region proposals</a:t>
            </a:r>
          </a:p>
          <a:p>
            <a:pPr algn="l">
              <a:lnSpc>
                <a:spcPts val="3429"/>
              </a:lnSpc>
            </a:pPr>
          </a:p>
          <a:p>
            <a:pPr algn="l" marL="528954" indent="-264477" lvl="1">
              <a:lnSpc>
                <a:spcPts val="3429"/>
              </a:lnSpc>
              <a:buFont typeface="Arial"/>
              <a:buChar char="•"/>
            </a:pPr>
            <a:r>
              <a:rPr lang="en-US" sz="2449">
                <a:solidFill>
                  <a:srgbClr val="000000"/>
                </a:solidFill>
                <a:latin typeface="Open Sans Extra Bold"/>
                <a:ea typeface="Open Sans Extra Bold"/>
                <a:cs typeface="Open Sans Extra Bold"/>
                <a:sym typeface="Open Sans Extra Bold"/>
              </a:rPr>
              <a:t>Make it faster and more efficient than its predecessors while maintaining high accuracy</a:t>
            </a:r>
          </a:p>
          <a:p>
            <a:pPr algn="l">
              <a:lnSpc>
                <a:spcPts val="3429"/>
              </a:lnSpc>
            </a:pPr>
          </a:p>
          <a:p>
            <a:pPr algn="l" marL="528954" indent="-264477" lvl="1">
              <a:lnSpc>
                <a:spcPts val="3429"/>
              </a:lnSpc>
              <a:buFont typeface="Arial"/>
              <a:buChar char="•"/>
            </a:pPr>
            <a:r>
              <a:rPr lang="en-US" sz="2449">
                <a:solidFill>
                  <a:srgbClr val="000000"/>
                </a:solidFill>
                <a:latin typeface="Open Sans Extra Bold"/>
                <a:ea typeface="Open Sans Extra Bold"/>
                <a:cs typeface="Open Sans Extra Bold"/>
                <a:sym typeface="Open Sans Extra Bold"/>
              </a:rPr>
              <a:t>Particularly effective in detecting fruits in complex environments and has been adapted with fine-tuned backbones and anchor box adjustments to further enhance its performance</a:t>
            </a:r>
          </a:p>
          <a:p>
            <a:pPr algn="l">
              <a:lnSpc>
                <a:spcPts val="3429"/>
              </a:lnSpc>
            </a:pPr>
          </a:p>
          <a:p>
            <a:pPr algn="l" marL="528954" indent="-264477" lvl="1">
              <a:lnSpc>
                <a:spcPts val="3429"/>
              </a:lnSpc>
              <a:buFont typeface="Arial"/>
              <a:buChar char="•"/>
            </a:pPr>
            <a:r>
              <a:rPr lang="en-US" sz="2449">
                <a:solidFill>
                  <a:srgbClr val="000000"/>
                </a:solidFill>
                <a:latin typeface="Open Sans Extra Bold"/>
                <a:ea typeface="Open Sans Extra Bold"/>
                <a:cs typeface="Open Sans Extra Bold"/>
                <a:sym typeface="Open Sans Extra Bold"/>
              </a:rPr>
              <a:t>Still slower than real-time detection models like YOLO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724222" y="-4507687"/>
            <a:ext cx="5924489" cy="592448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8462203" y="3927956"/>
            <a:ext cx="9683905" cy="4264910"/>
          </a:xfrm>
          <a:custGeom>
            <a:avLst/>
            <a:gdLst/>
            <a:ahLst/>
            <a:cxnLst/>
            <a:rect r="r" b="b" t="t" l="l"/>
            <a:pathLst>
              <a:path h="4264910" w="9683905">
                <a:moveTo>
                  <a:pt x="0" y="0"/>
                </a:moveTo>
                <a:lnTo>
                  <a:pt x="9683906" y="0"/>
                </a:lnTo>
                <a:lnTo>
                  <a:pt x="9683906" y="4264910"/>
                </a:lnTo>
                <a:lnTo>
                  <a:pt x="0" y="4264910"/>
                </a:lnTo>
                <a:lnTo>
                  <a:pt x="0" y="0"/>
                </a:lnTo>
                <a:close/>
              </a:path>
            </a:pathLst>
          </a:custGeom>
          <a:blipFill>
            <a:blip r:embed="rId2"/>
            <a:stretch>
              <a:fillRect l="0" t="-1081" r="0" b="-527"/>
            </a:stretch>
          </a:blipFill>
        </p:spPr>
      </p:sp>
      <p:sp>
        <p:nvSpPr>
          <p:cNvPr name="TextBox 6" id="6"/>
          <p:cNvSpPr txBox="true"/>
          <p:nvPr/>
        </p:nvSpPr>
        <p:spPr>
          <a:xfrm rot="0">
            <a:off x="1028700" y="832285"/>
            <a:ext cx="16230600" cy="1254760"/>
          </a:xfrm>
          <a:prstGeom prst="rect">
            <a:avLst/>
          </a:prstGeom>
        </p:spPr>
        <p:txBody>
          <a:bodyPr anchor="t" rtlCol="false" tIns="0" lIns="0" bIns="0" rIns="0">
            <a:spAutoFit/>
          </a:bodyPr>
          <a:lstStyle/>
          <a:p>
            <a:pPr algn="ctr" marL="0" indent="0" lvl="0">
              <a:lnSpc>
                <a:spcPts val="9679"/>
              </a:lnSpc>
            </a:pPr>
            <a:r>
              <a:rPr lang="en-US" sz="8799">
                <a:solidFill>
                  <a:srgbClr val="000000"/>
                </a:solidFill>
                <a:latin typeface="Open Sans Extra Bold"/>
                <a:ea typeface="Open Sans Extra Bold"/>
                <a:cs typeface="Open Sans Extra Bold"/>
                <a:sym typeface="Open Sans Extra Bold"/>
              </a:rPr>
              <a:t>Mask R-CNN</a:t>
            </a:r>
          </a:p>
        </p:txBody>
      </p:sp>
      <p:sp>
        <p:nvSpPr>
          <p:cNvPr name="TextBox 7" id="7"/>
          <p:cNvSpPr txBox="true"/>
          <p:nvPr/>
        </p:nvSpPr>
        <p:spPr>
          <a:xfrm rot="0">
            <a:off x="713202" y="2589732"/>
            <a:ext cx="8151027" cy="6432083"/>
          </a:xfrm>
          <a:prstGeom prst="rect">
            <a:avLst/>
          </a:prstGeom>
        </p:spPr>
        <p:txBody>
          <a:bodyPr anchor="t" rtlCol="false" tIns="0" lIns="0" bIns="0" rIns="0">
            <a:spAutoFit/>
          </a:bodyPr>
          <a:lstStyle/>
          <a:p>
            <a:pPr algn="l" marL="528956" indent="-264478" lvl="1">
              <a:lnSpc>
                <a:spcPts val="3430"/>
              </a:lnSpc>
              <a:buFont typeface="Arial"/>
              <a:buChar char="•"/>
            </a:pPr>
            <a:r>
              <a:rPr lang="en-US" sz="2450">
                <a:solidFill>
                  <a:srgbClr val="000000"/>
                </a:solidFill>
                <a:latin typeface="Open Sans Extra Bold"/>
                <a:ea typeface="Open Sans Extra Bold"/>
                <a:cs typeface="Open Sans Extra Bold"/>
                <a:sym typeface="Open Sans Extra Bold"/>
              </a:rPr>
              <a:t>Able to perform object detection and instance segmentation simultaneously</a:t>
            </a:r>
          </a:p>
          <a:p>
            <a:pPr algn="l">
              <a:lnSpc>
                <a:spcPts val="3430"/>
              </a:lnSpc>
            </a:pPr>
          </a:p>
          <a:p>
            <a:pPr algn="l" marL="528956" indent="-264478" lvl="1">
              <a:lnSpc>
                <a:spcPts val="3430"/>
              </a:lnSpc>
              <a:buFont typeface="Arial"/>
              <a:buChar char="•"/>
            </a:pPr>
            <a:r>
              <a:rPr lang="en-US" sz="2450">
                <a:solidFill>
                  <a:srgbClr val="000000"/>
                </a:solidFill>
                <a:latin typeface="Open Sans Extra Bold"/>
                <a:ea typeface="Open Sans Extra Bold"/>
                <a:cs typeface="Open Sans Extra Bold"/>
                <a:sym typeface="Open Sans Extra Bold"/>
              </a:rPr>
              <a:t>Provides precise localization and segmentation of fruits, making it ideal for complex environments</a:t>
            </a:r>
          </a:p>
          <a:p>
            <a:pPr algn="l">
              <a:lnSpc>
                <a:spcPts val="3430"/>
              </a:lnSpc>
            </a:pPr>
          </a:p>
          <a:p>
            <a:pPr algn="l" marL="528956" indent="-264478" lvl="1">
              <a:lnSpc>
                <a:spcPts val="3430"/>
              </a:lnSpc>
              <a:buFont typeface="Arial"/>
              <a:buChar char="•"/>
            </a:pPr>
            <a:r>
              <a:rPr lang="en-US" sz="2450">
                <a:solidFill>
                  <a:srgbClr val="000000"/>
                </a:solidFill>
                <a:latin typeface="Open Sans Extra Bold"/>
                <a:ea typeface="Open Sans Extra Bold"/>
                <a:cs typeface="Open Sans Extra Bold"/>
                <a:sym typeface="Open Sans Extra Bold"/>
              </a:rPr>
              <a:t>Researchers often optimize it with tailored backbones and anchor box adjustments to achieve high accuracy in identifying and segmenting fruit</a:t>
            </a:r>
          </a:p>
          <a:p>
            <a:pPr algn="l">
              <a:lnSpc>
                <a:spcPts val="3430"/>
              </a:lnSpc>
            </a:pPr>
          </a:p>
          <a:p>
            <a:pPr algn="l" marL="528956" indent="-264478" lvl="1">
              <a:lnSpc>
                <a:spcPts val="3430"/>
              </a:lnSpc>
              <a:buFont typeface="Arial"/>
              <a:buChar char="•"/>
            </a:pPr>
            <a:r>
              <a:rPr lang="en-US" sz="2450">
                <a:solidFill>
                  <a:srgbClr val="000000"/>
                </a:solidFill>
                <a:latin typeface="Open Sans Extra Bold"/>
                <a:ea typeface="Open Sans Extra Bold"/>
                <a:cs typeface="Open Sans Extra Bold"/>
                <a:sym typeface="Open Sans Extra Bold"/>
              </a:rPr>
              <a:t>Its computational demands limit its use in real-time applications</a:t>
            </a:r>
          </a:p>
          <a:p>
            <a:pPr algn="l">
              <a:lnSpc>
                <a:spcPts val="3621"/>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724222" y="-4507687"/>
            <a:ext cx="5924489" cy="592448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1028700" y="832285"/>
            <a:ext cx="16230600" cy="1254760"/>
          </a:xfrm>
          <a:prstGeom prst="rect">
            <a:avLst/>
          </a:prstGeom>
        </p:spPr>
        <p:txBody>
          <a:bodyPr anchor="t" rtlCol="false" tIns="0" lIns="0" bIns="0" rIns="0">
            <a:spAutoFit/>
          </a:bodyPr>
          <a:lstStyle/>
          <a:p>
            <a:pPr algn="ctr" marL="0" indent="0" lvl="0">
              <a:lnSpc>
                <a:spcPts val="9679"/>
              </a:lnSpc>
            </a:pPr>
            <a:r>
              <a:rPr lang="en-US" sz="8799">
                <a:solidFill>
                  <a:srgbClr val="000000"/>
                </a:solidFill>
                <a:latin typeface="Open Sans Extra Bold"/>
                <a:ea typeface="Open Sans Extra Bold"/>
                <a:cs typeface="Open Sans Extra Bold"/>
                <a:sym typeface="Open Sans Extra Bold"/>
              </a:rPr>
              <a:t>YOLO</a:t>
            </a:r>
          </a:p>
        </p:txBody>
      </p:sp>
      <p:sp>
        <p:nvSpPr>
          <p:cNvPr name="TextBox 6" id="6"/>
          <p:cNvSpPr txBox="true"/>
          <p:nvPr/>
        </p:nvSpPr>
        <p:spPr>
          <a:xfrm rot="0">
            <a:off x="852503" y="6525865"/>
            <a:ext cx="16582993" cy="37490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00000"/>
                </a:solidFill>
                <a:latin typeface="Open Sans Extra Bold"/>
                <a:ea typeface="Open Sans Extra Bold"/>
                <a:cs typeface="Open Sans Extra Bold"/>
                <a:sym typeface="Open Sans Extra Bold"/>
              </a:rPr>
              <a:t>Widely used in fruit detection for its real-time speed and accuracy</a:t>
            </a:r>
          </a:p>
          <a:p>
            <a:pPr algn="l">
              <a:lnSpc>
                <a:spcPts val="3359"/>
              </a:lnSpc>
            </a:pPr>
          </a:p>
          <a:p>
            <a:pPr algn="l" marL="518160" indent="-259080" lvl="1">
              <a:lnSpc>
                <a:spcPts val="3359"/>
              </a:lnSpc>
              <a:buFont typeface="Arial"/>
              <a:buChar char="•"/>
            </a:pPr>
            <a:r>
              <a:rPr lang="en-US" sz="2400">
                <a:solidFill>
                  <a:srgbClr val="000000"/>
                </a:solidFill>
                <a:latin typeface="Open Sans Extra Bold"/>
                <a:ea typeface="Open Sans Extra Bold"/>
                <a:cs typeface="Open Sans Extra Bold"/>
                <a:sym typeface="Open Sans Extra Bold"/>
              </a:rPr>
              <a:t>Processes entire image in a single pass, making it efficient for detecting fruits in various environments</a:t>
            </a:r>
          </a:p>
          <a:p>
            <a:pPr algn="l">
              <a:lnSpc>
                <a:spcPts val="3359"/>
              </a:lnSpc>
            </a:pPr>
          </a:p>
          <a:p>
            <a:pPr algn="l" marL="518160" indent="-259080" lvl="1">
              <a:lnSpc>
                <a:spcPts val="3359"/>
              </a:lnSpc>
              <a:buFont typeface="Arial"/>
              <a:buChar char="•"/>
            </a:pPr>
            <a:r>
              <a:rPr lang="en-US" sz="2400">
                <a:solidFill>
                  <a:srgbClr val="000000"/>
                </a:solidFill>
                <a:latin typeface="Open Sans Extra Bold"/>
                <a:ea typeface="Open Sans Extra Bold"/>
                <a:cs typeface="Open Sans Extra Bold"/>
                <a:sym typeface="Open Sans Extra Bold"/>
              </a:rPr>
              <a:t>Have been applied to tasks like mango and apple detection, achieving high precision and F1 score</a:t>
            </a:r>
          </a:p>
          <a:p>
            <a:pPr algn="l">
              <a:lnSpc>
                <a:spcPts val="3359"/>
              </a:lnSpc>
            </a:pPr>
          </a:p>
          <a:p>
            <a:pPr algn="l" marL="518160" indent="-259080" lvl="1">
              <a:lnSpc>
                <a:spcPts val="3359"/>
              </a:lnSpc>
              <a:buFont typeface="Arial"/>
              <a:buChar char="•"/>
            </a:pPr>
            <a:r>
              <a:rPr lang="en-US" sz="2400">
                <a:solidFill>
                  <a:srgbClr val="000000"/>
                </a:solidFill>
                <a:latin typeface="Open Sans Extra Bold"/>
                <a:ea typeface="Open Sans Extra Bold"/>
                <a:cs typeface="Open Sans Extra Bold"/>
                <a:sym typeface="Open Sans Extra Bold"/>
              </a:rPr>
              <a:t>Ideal for practical, real-time applications relating to fruit detection</a:t>
            </a:r>
          </a:p>
          <a:p>
            <a:pPr algn="l">
              <a:lnSpc>
                <a:spcPts val="3359"/>
              </a:lnSpc>
            </a:pPr>
          </a:p>
        </p:txBody>
      </p:sp>
      <p:sp>
        <p:nvSpPr>
          <p:cNvPr name="Freeform 7" id="7"/>
          <p:cNvSpPr/>
          <p:nvPr/>
        </p:nvSpPr>
        <p:spPr>
          <a:xfrm flipH="false" flipV="false" rot="0">
            <a:off x="2450967" y="2299557"/>
            <a:ext cx="13386066" cy="3954432"/>
          </a:xfrm>
          <a:custGeom>
            <a:avLst/>
            <a:gdLst/>
            <a:ahLst/>
            <a:cxnLst/>
            <a:rect r="r" b="b" t="t" l="l"/>
            <a:pathLst>
              <a:path h="3954432" w="13386066">
                <a:moveTo>
                  <a:pt x="0" y="0"/>
                </a:moveTo>
                <a:lnTo>
                  <a:pt x="13386066" y="0"/>
                </a:lnTo>
                <a:lnTo>
                  <a:pt x="13386066" y="3954432"/>
                </a:lnTo>
                <a:lnTo>
                  <a:pt x="0" y="3954432"/>
                </a:lnTo>
                <a:lnTo>
                  <a:pt x="0" y="0"/>
                </a:lnTo>
                <a:close/>
              </a:path>
            </a:pathLst>
          </a:custGeom>
          <a:blipFill>
            <a:blip r:embed="rId2"/>
            <a:stretch>
              <a:fillRect l="0" t="0" r="0" b="-16785"/>
            </a:stretch>
          </a:blipFill>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724222" y="-4507687"/>
            <a:ext cx="5924489" cy="592448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aphicFrame>
        <p:nvGraphicFramePr>
          <p:cNvPr name="Table 5" id="5"/>
          <p:cNvGraphicFramePr>
            <a:graphicFrameLocks noGrp="true"/>
          </p:cNvGraphicFramePr>
          <p:nvPr/>
        </p:nvGraphicFramePr>
        <p:xfrm>
          <a:off x="3654568" y="4017956"/>
          <a:ext cx="10978864" cy="5240344"/>
        </p:xfrm>
        <a:graphic>
          <a:graphicData uri="http://schemas.openxmlformats.org/drawingml/2006/table">
            <a:tbl>
              <a:tblPr/>
              <a:tblGrid>
                <a:gridCol w="3693894"/>
                <a:gridCol w="1679291"/>
                <a:gridCol w="1282385"/>
                <a:gridCol w="2518110"/>
                <a:gridCol w="1805184"/>
              </a:tblGrid>
              <a:tr h="1096520">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Methods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Parameters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mAP50-95</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Inference speed</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Training Time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96520">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Fast R-CNN (ResNet-50 FPN, 1x)</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41 millions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19.7%</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0.029 seconds/image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4 hours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96520">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Faster R-CNN (ResNet-101 FPN, 3x)</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61 millions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21.9%</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0.051 seconds/image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21 hours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96520">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Mask R-CNN(ResNet-101 FPN, 3x)</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63 millions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39.4%</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0.056 seconds/image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1.06 days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54265">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YOLO (YOLOv11n)</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2.6 millions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39.5%</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0.0015 seconds/image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ns Extra Bold"/>
                          <a:ea typeface="Open Sans Extra Bold"/>
                          <a:cs typeface="Open Sans Extra Bold"/>
                          <a:sym typeface="Open Sans Extra Bold"/>
                        </a:rPr>
                        <a:t>3 - 5 hours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0" y="744220"/>
            <a:ext cx="18288000" cy="2483485"/>
          </a:xfrm>
          <a:prstGeom prst="rect">
            <a:avLst/>
          </a:prstGeom>
        </p:spPr>
        <p:txBody>
          <a:bodyPr anchor="t" rtlCol="false" tIns="0" lIns="0" bIns="0" rIns="0">
            <a:spAutoFit/>
          </a:bodyPr>
          <a:lstStyle/>
          <a:p>
            <a:pPr algn="ctr" marL="0" indent="0" lvl="0">
              <a:lnSpc>
                <a:spcPts val="9679"/>
              </a:lnSpc>
            </a:pPr>
            <a:r>
              <a:rPr lang="en-US" sz="8799">
                <a:solidFill>
                  <a:srgbClr val="000000"/>
                </a:solidFill>
                <a:latin typeface="Open Sans Extra Bold"/>
                <a:ea typeface="Open Sans Extra Bold"/>
                <a:cs typeface="Open Sans Extra Bold"/>
                <a:sym typeface="Open Sans Extra Bold"/>
              </a:rPr>
              <a:t>COMPARE MODELS ON MS-COCO DATASET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304200" y="3878361"/>
            <a:ext cx="11622449" cy="2273103"/>
          </a:xfrm>
          <a:prstGeom prst="rect">
            <a:avLst/>
          </a:prstGeom>
        </p:spPr>
        <p:txBody>
          <a:bodyPr anchor="t" rtlCol="false" tIns="0" lIns="0" bIns="0" rIns="0">
            <a:spAutoFit/>
          </a:bodyPr>
          <a:lstStyle/>
          <a:p>
            <a:pPr algn="ctr" marL="0" indent="0" lvl="0">
              <a:lnSpc>
                <a:spcPts val="18560"/>
              </a:lnSpc>
              <a:spcBef>
                <a:spcPct val="0"/>
              </a:spcBef>
            </a:pPr>
            <a:r>
              <a:rPr lang="en-US" sz="13257">
                <a:solidFill>
                  <a:srgbClr val="FFFFFF"/>
                </a:solidFill>
                <a:latin typeface="Open Sans Extra Bold"/>
                <a:ea typeface="Open Sans Extra Bold"/>
                <a:cs typeface="Open Sans Extra Bold"/>
                <a:sym typeface="Open Sans Extra Bold"/>
              </a:rPr>
              <a:t>MODELS</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164299" y="1392961"/>
            <a:ext cx="15959401" cy="2674214"/>
          </a:xfrm>
          <a:prstGeom prst="rect">
            <a:avLst/>
          </a:prstGeom>
        </p:spPr>
        <p:txBody>
          <a:bodyPr anchor="t" rtlCol="false" tIns="0" lIns="0" bIns="0" rIns="0">
            <a:spAutoFit/>
          </a:bodyPr>
          <a:lstStyle/>
          <a:p>
            <a:pPr algn="ctr">
              <a:lnSpc>
                <a:spcPts val="10751"/>
              </a:lnSpc>
              <a:spcBef>
                <a:spcPct val="0"/>
              </a:spcBef>
            </a:pPr>
            <a:r>
              <a:rPr lang="en-US" sz="7679">
                <a:solidFill>
                  <a:srgbClr val="000000"/>
                </a:solidFill>
                <a:latin typeface="Open Sans Extra Bold"/>
                <a:ea typeface="Open Sans Extra Bold"/>
                <a:cs typeface="Open Sans Extra Bold"/>
                <a:sym typeface="Open Sans Extra Bold"/>
              </a:rPr>
              <a:t>Architectures of YOLO versions that we used </a:t>
            </a:r>
          </a:p>
        </p:txBody>
      </p:sp>
      <p:sp>
        <p:nvSpPr>
          <p:cNvPr name="TextBox 3" id="3"/>
          <p:cNvSpPr txBox="true"/>
          <p:nvPr/>
        </p:nvSpPr>
        <p:spPr>
          <a:xfrm rot="0">
            <a:off x="1360107" y="5067300"/>
            <a:ext cx="13877896" cy="2143407"/>
          </a:xfrm>
          <a:prstGeom prst="rect">
            <a:avLst/>
          </a:prstGeom>
        </p:spPr>
        <p:txBody>
          <a:bodyPr anchor="t" rtlCol="false" tIns="0" lIns="0" bIns="0" rIns="0">
            <a:spAutoFit/>
          </a:bodyPr>
          <a:lstStyle/>
          <a:p>
            <a:pPr algn="l" marL="888191" indent="-444096" lvl="1">
              <a:lnSpc>
                <a:spcPts val="5759"/>
              </a:lnSpc>
              <a:buFont typeface="Arial"/>
              <a:buChar char="•"/>
            </a:pPr>
            <a:r>
              <a:rPr lang="en-US" sz="4113">
                <a:solidFill>
                  <a:srgbClr val="000000"/>
                </a:solidFill>
                <a:latin typeface="Canva Sans"/>
                <a:ea typeface="Canva Sans"/>
                <a:cs typeface="Canva Sans"/>
                <a:sym typeface="Canva Sans"/>
              </a:rPr>
              <a:t>We have tested our custom dataset on various versions of YOLO, particularly YOLOv5, YOLOv7, YOLOv8, YOLOv9, YOLOv10 and YOLOv11</a:t>
            </a:r>
          </a:p>
        </p:txBody>
      </p:sp>
      <p:grpSp>
        <p:nvGrpSpPr>
          <p:cNvPr name="Group 4" id="4"/>
          <p:cNvGrpSpPr/>
          <p:nvPr/>
        </p:nvGrpSpPr>
        <p:grpSpPr>
          <a:xfrm rot="0">
            <a:off x="15238003" y="8290589"/>
            <a:ext cx="7523780" cy="752378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0">
            <a:off x="-3724222" y="-4507687"/>
            <a:ext cx="5924489" cy="592448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888420" y="576062"/>
            <a:ext cx="4511159" cy="1510031"/>
          </a:xfrm>
          <a:prstGeom prst="rect">
            <a:avLst/>
          </a:prstGeom>
        </p:spPr>
        <p:txBody>
          <a:bodyPr anchor="t" rtlCol="false" tIns="0" lIns="0" bIns="0" rIns="0">
            <a:spAutoFit/>
          </a:bodyPr>
          <a:lstStyle/>
          <a:p>
            <a:pPr algn="ctr">
              <a:lnSpc>
                <a:spcPts val="12319"/>
              </a:lnSpc>
              <a:spcBef>
                <a:spcPct val="0"/>
              </a:spcBef>
            </a:pPr>
            <a:r>
              <a:rPr lang="en-US" b="true" sz="8799">
                <a:solidFill>
                  <a:srgbClr val="000000"/>
                </a:solidFill>
                <a:latin typeface="Open Sans Extra Bold"/>
                <a:ea typeface="Open Sans Extra Bold"/>
                <a:cs typeface="Open Sans Extra Bold"/>
                <a:sym typeface="Open Sans Extra Bold"/>
              </a:rPr>
              <a:t>YOLOv5</a:t>
            </a:r>
          </a:p>
        </p:txBody>
      </p:sp>
      <p:sp>
        <p:nvSpPr>
          <p:cNvPr name="Freeform 3" id="3"/>
          <p:cNvSpPr/>
          <p:nvPr/>
        </p:nvSpPr>
        <p:spPr>
          <a:xfrm flipH="false" flipV="false" rot="0">
            <a:off x="2461926" y="2429851"/>
            <a:ext cx="12776076" cy="7186543"/>
          </a:xfrm>
          <a:custGeom>
            <a:avLst/>
            <a:gdLst/>
            <a:ahLst/>
            <a:cxnLst/>
            <a:rect r="r" b="b" t="t" l="l"/>
            <a:pathLst>
              <a:path h="7186543" w="12776076">
                <a:moveTo>
                  <a:pt x="0" y="0"/>
                </a:moveTo>
                <a:lnTo>
                  <a:pt x="12776077" y="0"/>
                </a:lnTo>
                <a:lnTo>
                  <a:pt x="12776077" y="7186543"/>
                </a:lnTo>
                <a:lnTo>
                  <a:pt x="0" y="7186543"/>
                </a:lnTo>
                <a:lnTo>
                  <a:pt x="0" y="0"/>
                </a:lnTo>
                <a:close/>
              </a:path>
            </a:pathLst>
          </a:custGeom>
          <a:blipFill>
            <a:blip r:embed="rId2"/>
            <a:stretch>
              <a:fillRect l="0" t="0" r="0" b="0"/>
            </a:stretch>
          </a:blipFill>
        </p:spPr>
      </p:sp>
      <p:grpSp>
        <p:nvGrpSpPr>
          <p:cNvPr name="Group 4" id="4"/>
          <p:cNvGrpSpPr/>
          <p:nvPr/>
        </p:nvGrpSpPr>
        <p:grpSpPr>
          <a:xfrm rot="0">
            <a:off x="15238003" y="8290589"/>
            <a:ext cx="7523780" cy="752378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0">
            <a:off x="-3724222" y="-4507687"/>
            <a:ext cx="5924489" cy="592448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6293760" y="3331422"/>
            <a:ext cx="5700479" cy="3084965"/>
          </a:xfrm>
          <a:custGeom>
            <a:avLst/>
            <a:gdLst/>
            <a:ahLst/>
            <a:cxnLst/>
            <a:rect r="r" b="b" t="t" l="l"/>
            <a:pathLst>
              <a:path h="3084965" w="5700479">
                <a:moveTo>
                  <a:pt x="0" y="0"/>
                </a:moveTo>
                <a:lnTo>
                  <a:pt x="5700480" y="0"/>
                </a:lnTo>
                <a:lnTo>
                  <a:pt x="5700480" y="3084965"/>
                </a:lnTo>
                <a:lnTo>
                  <a:pt x="0" y="3084965"/>
                </a:lnTo>
                <a:lnTo>
                  <a:pt x="0" y="0"/>
                </a:lnTo>
                <a:close/>
              </a:path>
            </a:pathLst>
          </a:custGeom>
          <a:blipFill>
            <a:blip r:embed="rId2"/>
            <a:stretch>
              <a:fillRect l="0" t="0" r="0" b="0"/>
            </a:stretch>
          </a:blipFill>
        </p:spPr>
      </p:sp>
      <p:sp>
        <p:nvSpPr>
          <p:cNvPr name="TextBox 9" id="9"/>
          <p:cNvSpPr txBox="true"/>
          <p:nvPr/>
        </p:nvSpPr>
        <p:spPr>
          <a:xfrm rot="0">
            <a:off x="2111514" y="431851"/>
            <a:ext cx="14064973"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YOLOv5 - Advancements</a:t>
            </a:r>
          </a:p>
        </p:txBody>
      </p:sp>
      <p:sp>
        <p:nvSpPr>
          <p:cNvPr name="TextBox 10" id="10"/>
          <p:cNvSpPr txBox="true"/>
          <p:nvPr/>
        </p:nvSpPr>
        <p:spPr>
          <a:xfrm rot="0">
            <a:off x="5704865" y="2370008"/>
            <a:ext cx="6878269" cy="485164"/>
          </a:xfrm>
          <a:prstGeom prst="rect">
            <a:avLst/>
          </a:prstGeom>
        </p:spPr>
        <p:txBody>
          <a:bodyPr anchor="t" rtlCol="false" tIns="0" lIns="0" bIns="0" rIns="0">
            <a:spAutoFit/>
          </a:bodyPr>
          <a:lstStyle/>
          <a:p>
            <a:pPr algn="ctr">
              <a:lnSpc>
                <a:spcPts val="4082"/>
              </a:lnSpc>
              <a:spcBef>
                <a:spcPct val="0"/>
              </a:spcBef>
            </a:pPr>
            <a:r>
              <a:rPr lang="en-US" b="true" sz="2915">
                <a:solidFill>
                  <a:srgbClr val="051D40"/>
                </a:solidFill>
                <a:latin typeface="Open Sans Extra Bold"/>
                <a:ea typeface="Open Sans Extra Bold"/>
                <a:cs typeface="Open Sans Extra Bold"/>
                <a:sym typeface="Open Sans Extra Bold"/>
              </a:rPr>
              <a:t>SPPF (Spatial Pyramid Pooling - Fast)</a:t>
            </a:r>
          </a:p>
        </p:txBody>
      </p:sp>
      <p:sp>
        <p:nvSpPr>
          <p:cNvPr name="TextBox 11" id="11"/>
          <p:cNvSpPr txBox="true"/>
          <p:nvPr/>
        </p:nvSpPr>
        <p:spPr>
          <a:xfrm rot="0">
            <a:off x="1661254" y="6362694"/>
            <a:ext cx="13576749" cy="3798639"/>
          </a:xfrm>
          <a:prstGeom prst="rect">
            <a:avLst/>
          </a:prstGeom>
        </p:spPr>
        <p:txBody>
          <a:bodyPr anchor="t" rtlCol="false" tIns="0" lIns="0" bIns="0" rIns="0">
            <a:spAutoFit/>
          </a:bodyPr>
          <a:lstStyle/>
          <a:p>
            <a:pPr algn="just" marL="582344" indent="-291172" lvl="1">
              <a:lnSpc>
                <a:spcPts val="3776"/>
              </a:lnSpc>
              <a:buFont typeface="Arial"/>
              <a:buChar char="•"/>
            </a:pPr>
            <a:r>
              <a:rPr lang="en-US" sz="2697">
                <a:solidFill>
                  <a:srgbClr val="000000"/>
                </a:solidFill>
                <a:latin typeface="Open Sans Extra Bold"/>
                <a:ea typeface="Open Sans Extra Bold"/>
                <a:cs typeface="Open Sans Extra Bold"/>
                <a:sym typeface="Open Sans Extra Bold"/>
              </a:rPr>
              <a:t>Pooling with different kernel sizes ensures that features from both small and large receptive fields are captured.</a:t>
            </a:r>
          </a:p>
          <a:p>
            <a:pPr algn="just">
              <a:lnSpc>
                <a:spcPts val="3776"/>
              </a:lnSpc>
            </a:pPr>
          </a:p>
          <a:p>
            <a:pPr algn="just" marL="582344" indent="-291172" lvl="1">
              <a:lnSpc>
                <a:spcPts val="3776"/>
              </a:lnSpc>
              <a:buFont typeface="Arial"/>
              <a:buChar char="•"/>
            </a:pPr>
            <a:r>
              <a:rPr lang="en-US" sz="2697">
                <a:solidFill>
                  <a:srgbClr val="000000"/>
                </a:solidFill>
                <a:latin typeface="Open Sans Extra Bold"/>
                <a:ea typeface="Open Sans Extra Bold"/>
                <a:cs typeface="Open Sans Extra Bold"/>
                <a:sym typeface="Open Sans Extra Bold"/>
              </a:rPr>
              <a:t>By stacking three max-pooling operations instead of using the original SPP's more complex pyramid design, the SPPF layer reduces computational complexity.</a:t>
            </a:r>
          </a:p>
          <a:p>
            <a:pPr algn="just">
              <a:lnSpc>
                <a:spcPts val="3776"/>
              </a:lnSpc>
            </a:pPr>
          </a:p>
          <a:p>
            <a:pPr algn="just" marL="582344" indent="-291172" lvl="1">
              <a:lnSpc>
                <a:spcPts val="3776"/>
              </a:lnSpc>
              <a:buFont typeface="Arial"/>
              <a:buChar char="•"/>
            </a:pPr>
            <a:r>
              <a:rPr lang="en-US" sz="2697">
                <a:solidFill>
                  <a:srgbClr val="000000"/>
                </a:solidFill>
                <a:latin typeface="Open Sans Extra Bold"/>
                <a:ea typeface="Open Sans Extra Bold"/>
                <a:cs typeface="Open Sans Extra Bold"/>
                <a:sym typeface="Open Sans Extra Bold"/>
              </a:rPr>
              <a:t>Compact design, lightweight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6176486" y="9152978"/>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6718065" y="2098462"/>
            <a:ext cx="8410561" cy="3921424"/>
          </a:xfrm>
          <a:custGeom>
            <a:avLst/>
            <a:gdLst/>
            <a:ahLst/>
            <a:cxnLst/>
            <a:rect r="r" b="b" t="t" l="l"/>
            <a:pathLst>
              <a:path h="3921424" w="8410561">
                <a:moveTo>
                  <a:pt x="0" y="0"/>
                </a:moveTo>
                <a:lnTo>
                  <a:pt x="8410562" y="0"/>
                </a:lnTo>
                <a:lnTo>
                  <a:pt x="8410562" y="3921424"/>
                </a:lnTo>
                <a:lnTo>
                  <a:pt x="0" y="3921424"/>
                </a:lnTo>
                <a:lnTo>
                  <a:pt x="0" y="0"/>
                </a:lnTo>
                <a:close/>
              </a:path>
            </a:pathLst>
          </a:custGeom>
          <a:blipFill>
            <a:blip r:embed="rId2"/>
            <a:stretch>
              <a:fillRect l="0" t="0" r="0" b="0"/>
            </a:stretch>
          </a:blipFill>
        </p:spPr>
      </p:sp>
      <p:sp>
        <p:nvSpPr>
          <p:cNvPr name="TextBox 9" id="9"/>
          <p:cNvSpPr txBox="true"/>
          <p:nvPr/>
        </p:nvSpPr>
        <p:spPr>
          <a:xfrm rot="0">
            <a:off x="2111514" y="449351"/>
            <a:ext cx="14064973"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YOLOv5 - Advancements</a:t>
            </a:r>
          </a:p>
        </p:txBody>
      </p:sp>
      <p:sp>
        <p:nvSpPr>
          <p:cNvPr name="TextBox 10" id="10"/>
          <p:cNvSpPr txBox="true"/>
          <p:nvPr/>
        </p:nvSpPr>
        <p:spPr>
          <a:xfrm rot="0">
            <a:off x="1409533" y="3339594"/>
            <a:ext cx="3894571" cy="513132"/>
          </a:xfrm>
          <a:prstGeom prst="rect">
            <a:avLst/>
          </a:prstGeom>
        </p:spPr>
        <p:txBody>
          <a:bodyPr anchor="t" rtlCol="false" tIns="0" lIns="0" bIns="0" rIns="0">
            <a:spAutoFit/>
          </a:bodyPr>
          <a:lstStyle/>
          <a:p>
            <a:pPr algn="ctr">
              <a:lnSpc>
                <a:spcPts val="4254"/>
              </a:lnSpc>
              <a:spcBef>
                <a:spcPct val="0"/>
              </a:spcBef>
            </a:pPr>
            <a:r>
              <a:rPr lang="en-US" sz="3038">
                <a:solidFill>
                  <a:srgbClr val="051D40"/>
                </a:solidFill>
                <a:latin typeface="Open Sans Extra Bold"/>
                <a:ea typeface="Open Sans Extra Bold"/>
                <a:cs typeface="Open Sans Extra Bold"/>
                <a:sym typeface="Open Sans Extra Bold"/>
              </a:rPr>
              <a:t>PANet Architecture</a:t>
            </a:r>
          </a:p>
        </p:txBody>
      </p:sp>
      <p:sp>
        <p:nvSpPr>
          <p:cNvPr name="TextBox 11" id="11"/>
          <p:cNvSpPr txBox="true"/>
          <p:nvPr/>
        </p:nvSpPr>
        <p:spPr>
          <a:xfrm rot="0">
            <a:off x="190420" y="5795826"/>
            <a:ext cx="17708294" cy="4554328"/>
          </a:xfrm>
          <a:prstGeom prst="rect">
            <a:avLst/>
          </a:prstGeom>
        </p:spPr>
        <p:txBody>
          <a:bodyPr anchor="t" rtlCol="false" tIns="0" lIns="0" bIns="0" rIns="0">
            <a:spAutoFit/>
          </a:bodyPr>
          <a:lstStyle/>
          <a:p>
            <a:pPr algn="just">
              <a:lnSpc>
                <a:spcPts val="3074"/>
              </a:lnSpc>
              <a:spcBef>
                <a:spcPct val="0"/>
              </a:spcBef>
            </a:pPr>
            <a:r>
              <a:rPr lang="en-US" sz="2195">
                <a:solidFill>
                  <a:srgbClr val="000000"/>
                </a:solidFill>
                <a:latin typeface="Open Sans Extra Bold"/>
                <a:ea typeface="Open Sans Extra Bold"/>
                <a:cs typeface="Open Sans Extra Bold"/>
                <a:sym typeface="Open Sans Extra Bold"/>
              </a:rPr>
              <a:t>B</a:t>
            </a:r>
            <a:r>
              <a:rPr lang="en-US" b="true" sz="2195">
                <a:solidFill>
                  <a:srgbClr val="000000"/>
                </a:solidFill>
                <a:latin typeface="Open Sans Extra Bold"/>
                <a:ea typeface="Open Sans Extra Bold"/>
                <a:cs typeface="Open Sans Extra Bold"/>
                <a:sym typeface="Open Sans Extra Bold"/>
              </a:rPr>
              <a:t>ridges the gap between high-level semantic features and low-level spatial details:</a:t>
            </a:r>
          </a:p>
          <a:p>
            <a:pPr algn="just">
              <a:lnSpc>
                <a:spcPts val="3074"/>
              </a:lnSpc>
              <a:spcBef>
                <a:spcPct val="0"/>
              </a:spcBef>
            </a:pPr>
          </a:p>
          <a:p>
            <a:pPr algn="just" marL="474065" indent="-237032" lvl="1">
              <a:lnSpc>
                <a:spcPts val="3074"/>
              </a:lnSpc>
              <a:buFont typeface="Arial"/>
              <a:buChar char="•"/>
            </a:pPr>
            <a:r>
              <a:rPr lang="en-US" b="true" sz="2195">
                <a:solidFill>
                  <a:srgbClr val="000000"/>
                </a:solidFill>
                <a:latin typeface="Open Sans Extra Bold"/>
                <a:ea typeface="Open Sans Extra Bold"/>
                <a:cs typeface="Open Sans Extra Bold"/>
                <a:sym typeface="Open Sans Extra Bold"/>
              </a:rPr>
              <a:t>FPN-like Top-Down Pathway: Combines high-level semantic information with lower-level spatial features using upsampling. Facilitates the propagation of semantic context across layers, aiding in object detection at different scales.</a:t>
            </a:r>
          </a:p>
          <a:p>
            <a:pPr algn="just">
              <a:lnSpc>
                <a:spcPts val="3074"/>
              </a:lnSpc>
            </a:pPr>
          </a:p>
          <a:p>
            <a:pPr algn="just" marL="474065" indent="-237032" lvl="1">
              <a:lnSpc>
                <a:spcPts val="3074"/>
              </a:lnSpc>
              <a:buFont typeface="Arial"/>
              <a:buChar char="•"/>
            </a:pPr>
            <a:r>
              <a:rPr lang="en-US" b="true" sz="2195">
                <a:solidFill>
                  <a:srgbClr val="000000"/>
                </a:solidFill>
                <a:latin typeface="Open Sans Extra Bold"/>
                <a:ea typeface="Open Sans Extra Bold"/>
                <a:cs typeface="Open Sans Extra Bold"/>
                <a:sym typeface="Open Sans Extra Bold"/>
              </a:rPr>
              <a:t>Bottom-Up Pathway: Introduces a reversed flow of information from lower layers back to higher layers. Ensures better feature localization by preserving spatial information while enriching it with high-level context.</a:t>
            </a:r>
          </a:p>
          <a:p>
            <a:pPr algn="just">
              <a:lnSpc>
                <a:spcPts val="3074"/>
              </a:lnSpc>
            </a:pPr>
          </a:p>
          <a:p>
            <a:pPr algn="just" marL="474065" indent="-237032" lvl="1">
              <a:lnSpc>
                <a:spcPts val="3074"/>
              </a:lnSpc>
              <a:buFont typeface="Arial"/>
              <a:buChar char="•"/>
            </a:pPr>
            <a:r>
              <a:rPr lang="en-US" b="true" sz="2195">
                <a:solidFill>
                  <a:srgbClr val="000000"/>
                </a:solidFill>
                <a:latin typeface="Open Sans Extra Bold"/>
                <a:ea typeface="Open Sans Extra Bold"/>
                <a:cs typeface="Open Sans Extra Bold"/>
                <a:sym typeface="Open Sans Extra Bold"/>
              </a:rPr>
              <a:t>Adaptive Feature Pooling: Dynamically selects features from multiple scales, helping the model adapt to diverse object sizes.</a:t>
            </a:r>
          </a:p>
          <a:p>
            <a:pPr algn="just">
              <a:lnSpc>
                <a:spcPts val="3074"/>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2512657" y="2515285"/>
            <a:ext cx="12216318" cy="7131276"/>
          </a:xfrm>
          <a:custGeom>
            <a:avLst/>
            <a:gdLst/>
            <a:ahLst/>
            <a:cxnLst/>
            <a:rect r="r" b="b" t="t" l="l"/>
            <a:pathLst>
              <a:path h="7131276" w="12216318">
                <a:moveTo>
                  <a:pt x="0" y="0"/>
                </a:moveTo>
                <a:lnTo>
                  <a:pt x="12216319" y="0"/>
                </a:lnTo>
                <a:lnTo>
                  <a:pt x="12216319" y="7131276"/>
                </a:lnTo>
                <a:lnTo>
                  <a:pt x="0" y="7131276"/>
                </a:lnTo>
                <a:lnTo>
                  <a:pt x="0" y="0"/>
                </a:lnTo>
                <a:close/>
              </a:path>
            </a:pathLst>
          </a:custGeom>
          <a:blipFill>
            <a:blip r:embed="rId2"/>
            <a:stretch>
              <a:fillRect l="0" t="0" r="0" b="0"/>
            </a:stretch>
          </a:blipFill>
        </p:spPr>
      </p:sp>
      <p:sp>
        <p:nvSpPr>
          <p:cNvPr name="TextBox 9" id="9"/>
          <p:cNvSpPr txBox="true"/>
          <p:nvPr/>
        </p:nvSpPr>
        <p:spPr>
          <a:xfrm rot="0">
            <a:off x="6859845" y="576062"/>
            <a:ext cx="4511159"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YOLOv7</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15021" y="4448886"/>
            <a:ext cx="3296071" cy="1293578"/>
            <a:chOff x="0" y="0"/>
            <a:chExt cx="922973" cy="362231"/>
          </a:xfrm>
        </p:grpSpPr>
        <p:sp>
          <p:nvSpPr>
            <p:cNvPr name="Freeform 3" id="3"/>
            <p:cNvSpPr/>
            <p:nvPr/>
          </p:nvSpPr>
          <p:spPr>
            <a:xfrm flipH="false" flipV="false" rot="0">
              <a:off x="0" y="0"/>
              <a:ext cx="922973" cy="362231"/>
            </a:xfrm>
            <a:custGeom>
              <a:avLst/>
              <a:gdLst/>
              <a:ahLst/>
              <a:cxnLst/>
              <a:rect r="r" b="b" t="t" l="l"/>
              <a:pathLst>
                <a:path h="362231" w="922973">
                  <a:moveTo>
                    <a:pt x="0" y="0"/>
                  </a:moveTo>
                  <a:lnTo>
                    <a:pt x="922973" y="0"/>
                  </a:lnTo>
                  <a:lnTo>
                    <a:pt x="922973" y="362231"/>
                  </a:lnTo>
                  <a:lnTo>
                    <a:pt x="0" y="362231"/>
                  </a:lnTo>
                  <a:close/>
                </a:path>
              </a:pathLst>
            </a:custGeom>
            <a:solidFill>
              <a:srgbClr val="145DA0"/>
            </a:solidFill>
            <a:ln cap="sq">
              <a:noFill/>
              <a:prstDash val="solid"/>
              <a:miter/>
            </a:ln>
          </p:spPr>
        </p:sp>
        <p:sp>
          <p:nvSpPr>
            <p:cNvPr name="TextBox 4" id="4"/>
            <p:cNvSpPr txBox="true"/>
            <p:nvPr/>
          </p:nvSpPr>
          <p:spPr>
            <a:xfrm>
              <a:off x="0" y="-38100"/>
              <a:ext cx="922973" cy="40033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5506781" y="2267663"/>
            <a:ext cx="7274437"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000000"/>
                </a:solidFill>
                <a:latin typeface="Open Sans Extra Bold"/>
                <a:ea typeface="Open Sans Extra Bold"/>
                <a:cs typeface="Open Sans Extra Bold"/>
                <a:sym typeface="Open Sans Extra Bold"/>
              </a:rPr>
              <a:t>MEMBER</a:t>
            </a:r>
          </a:p>
        </p:txBody>
      </p:sp>
      <p:grpSp>
        <p:nvGrpSpPr>
          <p:cNvPr name="Group 6" id="6"/>
          <p:cNvGrpSpPr/>
          <p:nvPr/>
        </p:nvGrpSpPr>
        <p:grpSpPr>
          <a:xfrm rot="0">
            <a:off x="4030191" y="4448886"/>
            <a:ext cx="3296071" cy="1293578"/>
            <a:chOff x="0" y="0"/>
            <a:chExt cx="922973" cy="362231"/>
          </a:xfrm>
        </p:grpSpPr>
        <p:sp>
          <p:nvSpPr>
            <p:cNvPr name="Freeform 7" id="7"/>
            <p:cNvSpPr/>
            <p:nvPr/>
          </p:nvSpPr>
          <p:spPr>
            <a:xfrm flipH="false" flipV="false" rot="0">
              <a:off x="0" y="0"/>
              <a:ext cx="922973" cy="362231"/>
            </a:xfrm>
            <a:custGeom>
              <a:avLst/>
              <a:gdLst/>
              <a:ahLst/>
              <a:cxnLst/>
              <a:rect r="r" b="b" t="t" l="l"/>
              <a:pathLst>
                <a:path h="362231" w="922973">
                  <a:moveTo>
                    <a:pt x="0" y="0"/>
                  </a:moveTo>
                  <a:lnTo>
                    <a:pt x="922973" y="0"/>
                  </a:lnTo>
                  <a:lnTo>
                    <a:pt x="922973" y="362231"/>
                  </a:lnTo>
                  <a:lnTo>
                    <a:pt x="0" y="362231"/>
                  </a:lnTo>
                  <a:close/>
                </a:path>
              </a:pathLst>
            </a:custGeom>
            <a:solidFill>
              <a:srgbClr val="145DA0"/>
            </a:solidFill>
            <a:ln cap="sq">
              <a:noFill/>
              <a:prstDash val="solid"/>
              <a:miter/>
            </a:ln>
          </p:spPr>
        </p:sp>
        <p:sp>
          <p:nvSpPr>
            <p:cNvPr name="TextBox 8" id="8"/>
            <p:cNvSpPr txBox="true"/>
            <p:nvPr/>
          </p:nvSpPr>
          <p:spPr>
            <a:xfrm>
              <a:off x="0" y="-38100"/>
              <a:ext cx="922973" cy="40033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7496477" y="4448886"/>
            <a:ext cx="3296071" cy="1293578"/>
            <a:chOff x="0" y="0"/>
            <a:chExt cx="922973" cy="362231"/>
          </a:xfrm>
        </p:grpSpPr>
        <p:sp>
          <p:nvSpPr>
            <p:cNvPr name="Freeform 10" id="10"/>
            <p:cNvSpPr/>
            <p:nvPr/>
          </p:nvSpPr>
          <p:spPr>
            <a:xfrm flipH="false" flipV="false" rot="0">
              <a:off x="0" y="0"/>
              <a:ext cx="922973" cy="362231"/>
            </a:xfrm>
            <a:custGeom>
              <a:avLst/>
              <a:gdLst/>
              <a:ahLst/>
              <a:cxnLst/>
              <a:rect r="r" b="b" t="t" l="l"/>
              <a:pathLst>
                <a:path h="362231" w="922973">
                  <a:moveTo>
                    <a:pt x="0" y="0"/>
                  </a:moveTo>
                  <a:lnTo>
                    <a:pt x="922973" y="0"/>
                  </a:lnTo>
                  <a:lnTo>
                    <a:pt x="922973" y="362231"/>
                  </a:lnTo>
                  <a:lnTo>
                    <a:pt x="0" y="362231"/>
                  </a:lnTo>
                  <a:close/>
                </a:path>
              </a:pathLst>
            </a:custGeom>
            <a:solidFill>
              <a:srgbClr val="145DA0"/>
            </a:solidFill>
            <a:ln cap="sq">
              <a:noFill/>
              <a:prstDash val="solid"/>
              <a:miter/>
            </a:ln>
          </p:spPr>
        </p:sp>
        <p:sp>
          <p:nvSpPr>
            <p:cNvPr name="TextBox 11" id="11"/>
            <p:cNvSpPr txBox="true"/>
            <p:nvPr/>
          </p:nvSpPr>
          <p:spPr>
            <a:xfrm>
              <a:off x="0" y="-38100"/>
              <a:ext cx="922973" cy="40033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0962764" y="4448886"/>
            <a:ext cx="3296071" cy="1293578"/>
            <a:chOff x="0" y="0"/>
            <a:chExt cx="922973" cy="362231"/>
          </a:xfrm>
        </p:grpSpPr>
        <p:sp>
          <p:nvSpPr>
            <p:cNvPr name="Freeform 13" id="13"/>
            <p:cNvSpPr/>
            <p:nvPr/>
          </p:nvSpPr>
          <p:spPr>
            <a:xfrm flipH="false" flipV="false" rot="0">
              <a:off x="0" y="0"/>
              <a:ext cx="922973" cy="362231"/>
            </a:xfrm>
            <a:custGeom>
              <a:avLst/>
              <a:gdLst/>
              <a:ahLst/>
              <a:cxnLst/>
              <a:rect r="r" b="b" t="t" l="l"/>
              <a:pathLst>
                <a:path h="362231" w="922973">
                  <a:moveTo>
                    <a:pt x="0" y="0"/>
                  </a:moveTo>
                  <a:lnTo>
                    <a:pt x="922973" y="0"/>
                  </a:lnTo>
                  <a:lnTo>
                    <a:pt x="922973" y="362231"/>
                  </a:lnTo>
                  <a:lnTo>
                    <a:pt x="0" y="362231"/>
                  </a:lnTo>
                  <a:close/>
                </a:path>
              </a:pathLst>
            </a:custGeom>
            <a:solidFill>
              <a:srgbClr val="145DA0"/>
            </a:solidFill>
            <a:ln cap="sq">
              <a:noFill/>
              <a:prstDash val="solid"/>
              <a:miter/>
            </a:ln>
          </p:spPr>
        </p:sp>
        <p:sp>
          <p:nvSpPr>
            <p:cNvPr name="TextBox 14" id="14"/>
            <p:cNvSpPr txBox="true"/>
            <p:nvPr/>
          </p:nvSpPr>
          <p:spPr>
            <a:xfrm>
              <a:off x="0" y="-38100"/>
              <a:ext cx="922973" cy="40033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5" id="15"/>
          <p:cNvGrpSpPr/>
          <p:nvPr/>
        </p:nvGrpSpPr>
        <p:grpSpPr>
          <a:xfrm rot="0">
            <a:off x="14429050" y="4448886"/>
            <a:ext cx="3296071" cy="1293578"/>
            <a:chOff x="0" y="0"/>
            <a:chExt cx="922973" cy="362231"/>
          </a:xfrm>
        </p:grpSpPr>
        <p:sp>
          <p:nvSpPr>
            <p:cNvPr name="Freeform 16" id="16"/>
            <p:cNvSpPr/>
            <p:nvPr/>
          </p:nvSpPr>
          <p:spPr>
            <a:xfrm flipH="false" flipV="false" rot="0">
              <a:off x="0" y="0"/>
              <a:ext cx="922973" cy="362231"/>
            </a:xfrm>
            <a:custGeom>
              <a:avLst/>
              <a:gdLst/>
              <a:ahLst/>
              <a:cxnLst/>
              <a:rect r="r" b="b" t="t" l="l"/>
              <a:pathLst>
                <a:path h="362231" w="922973">
                  <a:moveTo>
                    <a:pt x="0" y="0"/>
                  </a:moveTo>
                  <a:lnTo>
                    <a:pt x="922973" y="0"/>
                  </a:lnTo>
                  <a:lnTo>
                    <a:pt x="922973" y="362231"/>
                  </a:lnTo>
                  <a:lnTo>
                    <a:pt x="0" y="362231"/>
                  </a:lnTo>
                  <a:close/>
                </a:path>
              </a:pathLst>
            </a:custGeom>
            <a:solidFill>
              <a:srgbClr val="145DA0"/>
            </a:solidFill>
            <a:ln cap="sq">
              <a:noFill/>
              <a:prstDash val="solid"/>
              <a:miter/>
            </a:ln>
          </p:spPr>
        </p:sp>
        <p:sp>
          <p:nvSpPr>
            <p:cNvPr name="TextBox 17" id="17"/>
            <p:cNvSpPr txBox="true"/>
            <p:nvPr/>
          </p:nvSpPr>
          <p:spPr>
            <a:xfrm>
              <a:off x="0" y="-38100"/>
              <a:ext cx="922973" cy="40033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8" id="18"/>
          <p:cNvSpPr txBox="true"/>
          <p:nvPr/>
        </p:nvSpPr>
        <p:spPr>
          <a:xfrm rot="0">
            <a:off x="397057" y="4503081"/>
            <a:ext cx="3132415" cy="391795"/>
          </a:xfrm>
          <a:prstGeom prst="rect">
            <a:avLst/>
          </a:prstGeom>
        </p:spPr>
        <p:txBody>
          <a:bodyPr anchor="t" rtlCol="false" tIns="0" lIns="0" bIns="0" rIns="0">
            <a:spAutoFit/>
          </a:bodyPr>
          <a:lstStyle/>
          <a:p>
            <a:pPr algn="ctr">
              <a:lnSpc>
                <a:spcPts val="3079"/>
              </a:lnSpc>
            </a:pPr>
            <a:r>
              <a:rPr lang="en-US" b="true" sz="2199" spc="41">
                <a:solidFill>
                  <a:srgbClr val="FDFDFD"/>
                </a:solidFill>
                <a:latin typeface="Poppins Bold"/>
                <a:ea typeface="Poppins Bold"/>
                <a:cs typeface="Poppins Bold"/>
                <a:sym typeface="Poppins Bold"/>
              </a:rPr>
              <a:t>Huỳnh Lê Trung Minh</a:t>
            </a:r>
          </a:p>
        </p:txBody>
      </p:sp>
      <p:sp>
        <p:nvSpPr>
          <p:cNvPr name="TextBox 19" id="19"/>
          <p:cNvSpPr txBox="true"/>
          <p:nvPr/>
        </p:nvSpPr>
        <p:spPr>
          <a:xfrm rot="0">
            <a:off x="4357503" y="4503081"/>
            <a:ext cx="2641447" cy="391795"/>
          </a:xfrm>
          <a:prstGeom prst="rect">
            <a:avLst/>
          </a:prstGeom>
        </p:spPr>
        <p:txBody>
          <a:bodyPr anchor="t" rtlCol="false" tIns="0" lIns="0" bIns="0" rIns="0">
            <a:spAutoFit/>
          </a:bodyPr>
          <a:lstStyle/>
          <a:p>
            <a:pPr algn="ctr">
              <a:lnSpc>
                <a:spcPts val="3079"/>
              </a:lnSpc>
            </a:pPr>
            <a:r>
              <a:rPr lang="en-US" b="true" sz="2199" spc="41">
                <a:solidFill>
                  <a:srgbClr val="FDFDFD"/>
                </a:solidFill>
                <a:latin typeface="Poppins Bold"/>
                <a:ea typeface="Poppins Bold"/>
                <a:cs typeface="Poppins Bold"/>
                <a:sym typeface="Poppins Bold"/>
              </a:rPr>
              <a:t>Trần Minh Huy</a:t>
            </a:r>
          </a:p>
        </p:txBody>
      </p:sp>
      <p:sp>
        <p:nvSpPr>
          <p:cNvPr name="TextBox 20" id="20"/>
          <p:cNvSpPr txBox="true"/>
          <p:nvPr/>
        </p:nvSpPr>
        <p:spPr>
          <a:xfrm rot="0">
            <a:off x="4282415" y="5228251"/>
            <a:ext cx="2790596" cy="391795"/>
          </a:xfrm>
          <a:prstGeom prst="rect">
            <a:avLst/>
          </a:prstGeom>
        </p:spPr>
        <p:txBody>
          <a:bodyPr anchor="t" rtlCol="false" tIns="0" lIns="0" bIns="0" rIns="0">
            <a:spAutoFit/>
          </a:bodyPr>
          <a:lstStyle/>
          <a:p>
            <a:pPr algn="ctr">
              <a:lnSpc>
                <a:spcPts val="3080"/>
              </a:lnSpc>
            </a:pPr>
            <a:r>
              <a:rPr lang="en-US" sz="2200" spc="-44">
                <a:solidFill>
                  <a:srgbClr val="FDFDFD"/>
                </a:solidFill>
                <a:latin typeface="Poppins"/>
                <a:ea typeface="Poppins"/>
                <a:cs typeface="Poppins"/>
                <a:sym typeface="Poppins"/>
              </a:rPr>
              <a:t>SE150803</a:t>
            </a:r>
          </a:p>
        </p:txBody>
      </p:sp>
      <p:sp>
        <p:nvSpPr>
          <p:cNvPr name="TextBox 21" id="21"/>
          <p:cNvSpPr txBox="true"/>
          <p:nvPr/>
        </p:nvSpPr>
        <p:spPr>
          <a:xfrm rot="0">
            <a:off x="7823789" y="4571064"/>
            <a:ext cx="2641447" cy="391795"/>
          </a:xfrm>
          <a:prstGeom prst="rect">
            <a:avLst/>
          </a:prstGeom>
        </p:spPr>
        <p:txBody>
          <a:bodyPr anchor="t" rtlCol="false" tIns="0" lIns="0" bIns="0" rIns="0">
            <a:spAutoFit/>
          </a:bodyPr>
          <a:lstStyle/>
          <a:p>
            <a:pPr algn="ctr">
              <a:lnSpc>
                <a:spcPts val="3079"/>
              </a:lnSpc>
            </a:pPr>
            <a:r>
              <a:rPr lang="en-US" b="true" sz="2199" spc="41">
                <a:solidFill>
                  <a:srgbClr val="FDFDFD"/>
                </a:solidFill>
                <a:latin typeface="Poppins Bold"/>
                <a:ea typeface="Poppins Bold"/>
                <a:cs typeface="Poppins Bold"/>
                <a:sym typeface="Poppins Bold"/>
              </a:rPr>
              <a:t>Phan Đức Hiền</a:t>
            </a:r>
          </a:p>
        </p:txBody>
      </p:sp>
      <p:sp>
        <p:nvSpPr>
          <p:cNvPr name="TextBox 22" id="22"/>
          <p:cNvSpPr txBox="true"/>
          <p:nvPr/>
        </p:nvSpPr>
        <p:spPr>
          <a:xfrm rot="0">
            <a:off x="7831087" y="5228251"/>
            <a:ext cx="2641447" cy="391795"/>
          </a:xfrm>
          <a:prstGeom prst="rect">
            <a:avLst/>
          </a:prstGeom>
        </p:spPr>
        <p:txBody>
          <a:bodyPr anchor="t" rtlCol="false" tIns="0" lIns="0" bIns="0" rIns="0">
            <a:spAutoFit/>
          </a:bodyPr>
          <a:lstStyle/>
          <a:p>
            <a:pPr algn="ctr">
              <a:lnSpc>
                <a:spcPts val="3079"/>
              </a:lnSpc>
            </a:pPr>
            <a:r>
              <a:rPr lang="en-US" sz="2199" spc="-43">
                <a:solidFill>
                  <a:srgbClr val="FDFDFD"/>
                </a:solidFill>
                <a:latin typeface="Poppins"/>
                <a:ea typeface="Poppins"/>
                <a:cs typeface="Poppins"/>
                <a:sym typeface="Poppins"/>
              </a:rPr>
              <a:t>SE173074</a:t>
            </a:r>
          </a:p>
        </p:txBody>
      </p:sp>
      <p:sp>
        <p:nvSpPr>
          <p:cNvPr name="TextBox 23" id="23"/>
          <p:cNvSpPr txBox="true"/>
          <p:nvPr/>
        </p:nvSpPr>
        <p:spPr>
          <a:xfrm rot="0">
            <a:off x="10962764" y="4571064"/>
            <a:ext cx="3296071" cy="391795"/>
          </a:xfrm>
          <a:prstGeom prst="rect">
            <a:avLst/>
          </a:prstGeom>
        </p:spPr>
        <p:txBody>
          <a:bodyPr anchor="t" rtlCol="false" tIns="0" lIns="0" bIns="0" rIns="0">
            <a:spAutoFit/>
          </a:bodyPr>
          <a:lstStyle/>
          <a:p>
            <a:pPr algn="ctr">
              <a:lnSpc>
                <a:spcPts val="3079"/>
              </a:lnSpc>
            </a:pPr>
            <a:r>
              <a:rPr lang="en-US" b="true" sz="2199" spc="41">
                <a:solidFill>
                  <a:srgbClr val="FDFDFD"/>
                </a:solidFill>
                <a:latin typeface="Poppins Bold"/>
                <a:ea typeface="Poppins Bold"/>
                <a:cs typeface="Poppins Bold"/>
                <a:sym typeface="Poppins Bold"/>
              </a:rPr>
              <a:t>Nguyễn Cang Trường</a:t>
            </a:r>
          </a:p>
        </p:txBody>
      </p:sp>
      <p:sp>
        <p:nvSpPr>
          <p:cNvPr name="TextBox 24" id="24"/>
          <p:cNvSpPr txBox="true"/>
          <p:nvPr/>
        </p:nvSpPr>
        <p:spPr>
          <a:xfrm rot="0">
            <a:off x="11290076" y="5228251"/>
            <a:ext cx="2641447" cy="391795"/>
          </a:xfrm>
          <a:prstGeom prst="rect">
            <a:avLst/>
          </a:prstGeom>
        </p:spPr>
        <p:txBody>
          <a:bodyPr anchor="t" rtlCol="false" tIns="0" lIns="0" bIns="0" rIns="0">
            <a:spAutoFit/>
          </a:bodyPr>
          <a:lstStyle/>
          <a:p>
            <a:pPr algn="ctr">
              <a:lnSpc>
                <a:spcPts val="3079"/>
              </a:lnSpc>
            </a:pPr>
            <a:r>
              <a:rPr lang="en-US" sz="2199" spc="-43">
                <a:solidFill>
                  <a:srgbClr val="FDFDFD"/>
                </a:solidFill>
                <a:latin typeface="Poppins"/>
                <a:ea typeface="Poppins"/>
                <a:cs typeface="Poppins"/>
                <a:sym typeface="Poppins"/>
              </a:rPr>
              <a:t>SE160466</a:t>
            </a:r>
          </a:p>
        </p:txBody>
      </p:sp>
      <p:sp>
        <p:nvSpPr>
          <p:cNvPr name="TextBox 25" id="25"/>
          <p:cNvSpPr txBox="true"/>
          <p:nvPr/>
        </p:nvSpPr>
        <p:spPr>
          <a:xfrm rot="0">
            <a:off x="14754134" y="4571064"/>
            <a:ext cx="2641447" cy="391795"/>
          </a:xfrm>
          <a:prstGeom prst="rect">
            <a:avLst/>
          </a:prstGeom>
        </p:spPr>
        <p:txBody>
          <a:bodyPr anchor="t" rtlCol="false" tIns="0" lIns="0" bIns="0" rIns="0">
            <a:spAutoFit/>
          </a:bodyPr>
          <a:lstStyle/>
          <a:p>
            <a:pPr algn="ctr">
              <a:lnSpc>
                <a:spcPts val="3079"/>
              </a:lnSpc>
            </a:pPr>
            <a:r>
              <a:rPr lang="en-US" b="true" sz="2199" spc="41">
                <a:solidFill>
                  <a:srgbClr val="FDFDFD"/>
                </a:solidFill>
                <a:latin typeface="Poppins Bold"/>
                <a:ea typeface="Poppins Bold"/>
                <a:cs typeface="Poppins Bold"/>
                <a:sym typeface="Poppins Bold"/>
              </a:rPr>
              <a:t>Trần Quốc Lợi</a:t>
            </a:r>
          </a:p>
        </p:txBody>
      </p:sp>
      <p:sp>
        <p:nvSpPr>
          <p:cNvPr name="TextBox 26" id="26"/>
          <p:cNvSpPr txBox="true"/>
          <p:nvPr/>
        </p:nvSpPr>
        <p:spPr>
          <a:xfrm rot="0">
            <a:off x="14754134" y="5213956"/>
            <a:ext cx="2641447" cy="391795"/>
          </a:xfrm>
          <a:prstGeom prst="rect">
            <a:avLst/>
          </a:prstGeom>
        </p:spPr>
        <p:txBody>
          <a:bodyPr anchor="t" rtlCol="false" tIns="0" lIns="0" bIns="0" rIns="0">
            <a:spAutoFit/>
          </a:bodyPr>
          <a:lstStyle/>
          <a:p>
            <a:pPr algn="ctr">
              <a:lnSpc>
                <a:spcPts val="3079"/>
              </a:lnSpc>
            </a:pPr>
            <a:r>
              <a:rPr lang="en-US" sz="2199" spc="-43">
                <a:solidFill>
                  <a:srgbClr val="FDFDFD"/>
                </a:solidFill>
                <a:latin typeface="Poppins"/>
                <a:ea typeface="Poppins"/>
                <a:cs typeface="Poppins"/>
                <a:sym typeface="Poppins"/>
              </a:rPr>
              <a:t>SE171814</a:t>
            </a:r>
          </a:p>
        </p:txBody>
      </p:sp>
      <p:grpSp>
        <p:nvGrpSpPr>
          <p:cNvPr name="Group 27" id="27"/>
          <p:cNvGrpSpPr/>
          <p:nvPr/>
        </p:nvGrpSpPr>
        <p:grpSpPr>
          <a:xfrm rot="0">
            <a:off x="-1766494" y="9340175"/>
            <a:ext cx="21820987" cy="946825"/>
            <a:chOff x="0" y="0"/>
            <a:chExt cx="6110362" cy="265132"/>
          </a:xfrm>
        </p:grpSpPr>
        <p:sp>
          <p:nvSpPr>
            <p:cNvPr name="Freeform 28" id="28"/>
            <p:cNvSpPr/>
            <p:nvPr/>
          </p:nvSpPr>
          <p:spPr>
            <a:xfrm flipH="false" flipV="false" rot="0">
              <a:off x="0" y="0"/>
              <a:ext cx="6110362" cy="265132"/>
            </a:xfrm>
            <a:custGeom>
              <a:avLst/>
              <a:gdLst/>
              <a:ahLst/>
              <a:cxnLst/>
              <a:rect r="r" b="b" t="t" l="l"/>
              <a:pathLst>
                <a:path h="265132" w="6110362">
                  <a:moveTo>
                    <a:pt x="0" y="0"/>
                  </a:moveTo>
                  <a:lnTo>
                    <a:pt x="6110362" y="0"/>
                  </a:lnTo>
                  <a:lnTo>
                    <a:pt x="6110362" y="265132"/>
                  </a:lnTo>
                  <a:lnTo>
                    <a:pt x="0" y="265132"/>
                  </a:lnTo>
                  <a:close/>
                </a:path>
              </a:pathLst>
            </a:custGeom>
            <a:solidFill>
              <a:srgbClr val="145DA0"/>
            </a:solidFill>
            <a:ln cap="sq">
              <a:noFill/>
              <a:prstDash val="solid"/>
              <a:miter/>
            </a:ln>
          </p:spPr>
        </p:sp>
        <p:sp>
          <p:nvSpPr>
            <p:cNvPr name="TextBox 29" id="29"/>
            <p:cNvSpPr txBox="true"/>
            <p:nvPr/>
          </p:nvSpPr>
          <p:spPr>
            <a:xfrm>
              <a:off x="0" y="-38100"/>
              <a:ext cx="6110362"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0" id="30"/>
          <p:cNvGrpSpPr/>
          <p:nvPr/>
        </p:nvGrpSpPr>
        <p:grpSpPr>
          <a:xfrm rot="0">
            <a:off x="-1766494" y="-816076"/>
            <a:ext cx="21820987" cy="1762900"/>
            <a:chOff x="0" y="0"/>
            <a:chExt cx="6110362" cy="493651"/>
          </a:xfrm>
        </p:grpSpPr>
        <p:sp>
          <p:nvSpPr>
            <p:cNvPr name="Freeform 31" id="31"/>
            <p:cNvSpPr/>
            <p:nvPr/>
          </p:nvSpPr>
          <p:spPr>
            <a:xfrm flipH="false" flipV="false" rot="0">
              <a:off x="0" y="0"/>
              <a:ext cx="6110362" cy="493651"/>
            </a:xfrm>
            <a:custGeom>
              <a:avLst/>
              <a:gdLst/>
              <a:ahLst/>
              <a:cxnLst/>
              <a:rect r="r" b="b" t="t" l="l"/>
              <a:pathLst>
                <a:path h="493651" w="6110362">
                  <a:moveTo>
                    <a:pt x="0" y="0"/>
                  </a:moveTo>
                  <a:lnTo>
                    <a:pt x="6110362" y="0"/>
                  </a:lnTo>
                  <a:lnTo>
                    <a:pt x="6110362" y="493651"/>
                  </a:lnTo>
                  <a:lnTo>
                    <a:pt x="0" y="493651"/>
                  </a:lnTo>
                  <a:close/>
                </a:path>
              </a:pathLst>
            </a:custGeom>
            <a:solidFill>
              <a:srgbClr val="145DA0"/>
            </a:solidFill>
            <a:ln cap="sq">
              <a:noFill/>
              <a:prstDash val="solid"/>
              <a:miter/>
            </a:ln>
          </p:spPr>
        </p:sp>
        <p:sp>
          <p:nvSpPr>
            <p:cNvPr name="TextBox 32" id="32"/>
            <p:cNvSpPr txBox="true"/>
            <p:nvPr/>
          </p:nvSpPr>
          <p:spPr>
            <a:xfrm>
              <a:off x="0" y="-38100"/>
              <a:ext cx="6110362" cy="531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3" id="33"/>
          <p:cNvSpPr txBox="true"/>
          <p:nvPr/>
        </p:nvSpPr>
        <p:spPr>
          <a:xfrm rot="0">
            <a:off x="486138" y="5213956"/>
            <a:ext cx="2790596" cy="391795"/>
          </a:xfrm>
          <a:prstGeom prst="rect">
            <a:avLst/>
          </a:prstGeom>
        </p:spPr>
        <p:txBody>
          <a:bodyPr anchor="t" rtlCol="false" tIns="0" lIns="0" bIns="0" rIns="0">
            <a:spAutoFit/>
          </a:bodyPr>
          <a:lstStyle/>
          <a:p>
            <a:pPr algn="ctr">
              <a:lnSpc>
                <a:spcPts val="3080"/>
              </a:lnSpc>
            </a:pPr>
            <a:r>
              <a:rPr lang="en-US" sz="2200" spc="-44">
                <a:solidFill>
                  <a:srgbClr val="FDFDFD"/>
                </a:solidFill>
                <a:latin typeface="Poppins"/>
                <a:ea typeface="Poppins"/>
                <a:cs typeface="Poppins"/>
                <a:sym typeface="Poppins"/>
              </a:rPr>
              <a:t>SE150305</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724222" y="-4507687"/>
            <a:ext cx="5924489" cy="592448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5238003" y="8290589"/>
            <a:ext cx="7523780" cy="752378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596068" y="2771261"/>
            <a:ext cx="8978725" cy="6838777"/>
          </a:xfrm>
          <a:custGeom>
            <a:avLst/>
            <a:gdLst/>
            <a:ahLst/>
            <a:cxnLst/>
            <a:rect r="r" b="b" t="t" l="l"/>
            <a:pathLst>
              <a:path h="6838777" w="8978725">
                <a:moveTo>
                  <a:pt x="0" y="0"/>
                </a:moveTo>
                <a:lnTo>
                  <a:pt x="8978726" y="0"/>
                </a:lnTo>
                <a:lnTo>
                  <a:pt x="8978726" y="6838777"/>
                </a:lnTo>
                <a:lnTo>
                  <a:pt x="0" y="6838777"/>
                </a:lnTo>
                <a:lnTo>
                  <a:pt x="0" y="0"/>
                </a:lnTo>
                <a:close/>
              </a:path>
            </a:pathLst>
          </a:custGeom>
          <a:blipFill>
            <a:blip r:embed="rId2"/>
            <a:stretch>
              <a:fillRect l="0" t="0" r="0" b="0"/>
            </a:stretch>
          </a:blipFill>
        </p:spPr>
      </p:sp>
      <p:sp>
        <p:nvSpPr>
          <p:cNvPr name="TextBox 9" id="9"/>
          <p:cNvSpPr txBox="true"/>
          <p:nvPr/>
        </p:nvSpPr>
        <p:spPr>
          <a:xfrm rot="0">
            <a:off x="2111425" y="187960"/>
            <a:ext cx="14065151"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YOLOv7 - Advancements</a:t>
            </a:r>
          </a:p>
        </p:txBody>
      </p:sp>
      <p:sp>
        <p:nvSpPr>
          <p:cNvPr name="TextBox 10" id="10"/>
          <p:cNvSpPr txBox="true"/>
          <p:nvPr/>
        </p:nvSpPr>
        <p:spPr>
          <a:xfrm rot="0">
            <a:off x="8127613" y="1886470"/>
            <a:ext cx="2032774" cy="751442"/>
          </a:xfrm>
          <a:prstGeom prst="rect">
            <a:avLst/>
          </a:prstGeom>
        </p:spPr>
        <p:txBody>
          <a:bodyPr anchor="t" rtlCol="false" tIns="0" lIns="0" bIns="0" rIns="0">
            <a:spAutoFit/>
          </a:bodyPr>
          <a:lstStyle/>
          <a:p>
            <a:pPr algn="ctr">
              <a:lnSpc>
                <a:spcPts val="6299"/>
              </a:lnSpc>
              <a:spcBef>
                <a:spcPct val="0"/>
              </a:spcBef>
            </a:pPr>
            <a:r>
              <a:rPr lang="en-US" sz="4499">
                <a:solidFill>
                  <a:srgbClr val="051D40"/>
                </a:solidFill>
                <a:latin typeface="Open Sans Extra Bold"/>
                <a:ea typeface="Open Sans Extra Bold"/>
                <a:cs typeface="Open Sans Extra Bold"/>
                <a:sym typeface="Open Sans Extra Bold"/>
              </a:rPr>
              <a:t>E-ELAN</a:t>
            </a:r>
          </a:p>
        </p:txBody>
      </p:sp>
      <p:sp>
        <p:nvSpPr>
          <p:cNvPr name="TextBox 11" id="11"/>
          <p:cNvSpPr txBox="true"/>
          <p:nvPr/>
        </p:nvSpPr>
        <p:spPr>
          <a:xfrm rot="0">
            <a:off x="1181661" y="9705288"/>
            <a:ext cx="8978725"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Open Sans Extra Bold"/>
                <a:ea typeface="Open Sans Extra Bold"/>
                <a:cs typeface="Open Sans Extra Bold"/>
                <a:sym typeface="Open Sans Extra Bold"/>
              </a:rPr>
              <a:t>Nội dung đoạn văn bản của bạn</a:t>
            </a:r>
          </a:p>
        </p:txBody>
      </p:sp>
      <p:sp>
        <p:nvSpPr>
          <p:cNvPr name="TextBox 12" id="12"/>
          <p:cNvSpPr txBox="true"/>
          <p:nvPr/>
        </p:nvSpPr>
        <p:spPr>
          <a:xfrm rot="0">
            <a:off x="9810296" y="3645628"/>
            <a:ext cx="8037591" cy="3589620"/>
          </a:xfrm>
          <a:prstGeom prst="rect">
            <a:avLst/>
          </a:prstGeom>
        </p:spPr>
        <p:txBody>
          <a:bodyPr anchor="t" rtlCol="false" tIns="0" lIns="0" bIns="0" rIns="0">
            <a:spAutoFit/>
          </a:bodyPr>
          <a:lstStyle/>
          <a:p>
            <a:pPr algn="l">
              <a:lnSpc>
                <a:spcPts val="3221"/>
              </a:lnSpc>
            </a:pPr>
          </a:p>
          <a:p>
            <a:pPr algn="l">
              <a:lnSpc>
                <a:spcPts val="3221"/>
              </a:lnSpc>
            </a:pPr>
          </a:p>
          <a:p>
            <a:pPr algn="l">
              <a:lnSpc>
                <a:spcPts val="3221"/>
              </a:lnSpc>
            </a:pPr>
            <a:r>
              <a:rPr lang="en-US" sz="2301" spc="-6">
                <a:solidFill>
                  <a:srgbClr val="000000"/>
                </a:solidFill>
                <a:latin typeface="Open Sans Extra Bold"/>
                <a:ea typeface="Open Sans Extra Bold"/>
                <a:cs typeface="Open Sans Extra Bold"/>
                <a:sym typeface="Open Sans Extra Bold"/>
              </a:rPr>
              <a:t>In addition to maintaining the original ELAN design architecture, E-ELAN can also guide different groups of computational blocks to learn more diverse features.</a:t>
            </a:r>
          </a:p>
          <a:p>
            <a:pPr algn="l">
              <a:lnSpc>
                <a:spcPts val="3221"/>
              </a:lnSpc>
            </a:pPr>
          </a:p>
          <a:p>
            <a:pPr algn="l">
              <a:lnSpc>
                <a:spcPts val="3221"/>
              </a:lnSpc>
            </a:pPr>
          </a:p>
          <a:p>
            <a:pPr algn="l">
              <a:lnSpc>
                <a:spcPts val="3221"/>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724222" y="-4507687"/>
            <a:ext cx="5924489" cy="592448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5238003" y="8290589"/>
            <a:ext cx="7523780" cy="752378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1914488" y="2849305"/>
            <a:ext cx="14459025" cy="2873731"/>
          </a:xfrm>
          <a:custGeom>
            <a:avLst/>
            <a:gdLst/>
            <a:ahLst/>
            <a:cxnLst/>
            <a:rect r="r" b="b" t="t" l="l"/>
            <a:pathLst>
              <a:path h="2873731" w="14459025">
                <a:moveTo>
                  <a:pt x="0" y="0"/>
                </a:moveTo>
                <a:lnTo>
                  <a:pt x="14459024" y="0"/>
                </a:lnTo>
                <a:lnTo>
                  <a:pt x="14459024" y="2873731"/>
                </a:lnTo>
                <a:lnTo>
                  <a:pt x="0" y="2873731"/>
                </a:lnTo>
                <a:lnTo>
                  <a:pt x="0" y="0"/>
                </a:lnTo>
                <a:close/>
              </a:path>
            </a:pathLst>
          </a:custGeom>
          <a:blipFill>
            <a:blip r:embed="rId2"/>
            <a:stretch>
              <a:fillRect l="0" t="0" r="0" b="0"/>
            </a:stretch>
          </a:blipFill>
        </p:spPr>
      </p:sp>
      <p:sp>
        <p:nvSpPr>
          <p:cNvPr name="TextBox 9" id="9"/>
          <p:cNvSpPr txBox="true"/>
          <p:nvPr/>
        </p:nvSpPr>
        <p:spPr>
          <a:xfrm rot="0">
            <a:off x="2111425" y="187960"/>
            <a:ext cx="14065151"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YOLOv7 - Advancements</a:t>
            </a:r>
          </a:p>
        </p:txBody>
      </p:sp>
      <p:sp>
        <p:nvSpPr>
          <p:cNvPr name="TextBox 10" id="10"/>
          <p:cNvSpPr txBox="true"/>
          <p:nvPr/>
        </p:nvSpPr>
        <p:spPr>
          <a:xfrm rot="0">
            <a:off x="2200267" y="1795315"/>
            <a:ext cx="13976308" cy="1587076"/>
          </a:xfrm>
          <a:prstGeom prst="rect">
            <a:avLst/>
          </a:prstGeom>
        </p:spPr>
        <p:txBody>
          <a:bodyPr anchor="t" rtlCol="false" tIns="0" lIns="0" bIns="0" rIns="0">
            <a:spAutoFit/>
          </a:bodyPr>
          <a:lstStyle/>
          <a:p>
            <a:pPr algn="ctr">
              <a:lnSpc>
                <a:spcPts val="6416"/>
              </a:lnSpc>
            </a:pPr>
            <a:r>
              <a:rPr lang="en-US" b="true" sz="4582" spc="-73">
                <a:solidFill>
                  <a:srgbClr val="051D40"/>
                </a:solidFill>
                <a:latin typeface="Open Sans Extra Bold"/>
                <a:ea typeface="Open Sans Extra Bold"/>
                <a:cs typeface="Open Sans Extra Bold"/>
                <a:sym typeface="Open Sans Extra Bold"/>
              </a:rPr>
              <a:t>Model Scaling for Concatenation-Based Models</a:t>
            </a:r>
          </a:p>
          <a:p>
            <a:pPr algn="ctr">
              <a:lnSpc>
                <a:spcPts val="6416"/>
              </a:lnSpc>
              <a:spcBef>
                <a:spcPct val="0"/>
              </a:spcBef>
            </a:pPr>
          </a:p>
        </p:txBody>
      </p:sp>
      <p:sp>
        <p:nvSpPr>
          <p:cNvPr name="TextBox 11" id="11"/>
          <p:cNvSpPr txBox="true"/>
          <p:nvPr/>
        </p:nvSpPr>
        <p:spPr>
          <a:xfrm rot="0">
            <a:off x="1433648" y="6161186"/>
            <a:ext cx="15103454" cy="3656965"/>
          </a:xfrm>
          <a:prstGeom prst="rect">
            <a:avLst/>
          </a:prstGeom>
        </p:spPr>
        <p:txBody>
          <a:bodyPr anchor="t" rtlCol="false" tIns="0" lIns="0" bIns="0" rIns="0">
            <a:spAutoFit/>
          </a:bodyPr>
          <a:lstStyle/>
          <a:p>
            <a:pPr algn="l" marL="410209" indent="-205105" lvl="1">
              <a:lnSpc>
                <a:spcPts val="2659"/>
              </a:lnSpc>
              <a:spcBef>
                <a:spcPct val="0"/>
              </a:spcBef>
              <a:buFont typeface="Arial"/>
              <a:buChar char="•"/>
            </a:pPr>
            <a:r>
              <a:rPr lang="en-US" sz="1899" spc="-5">
                <a:solidFill>
                  <a:srgbClr val="000000"/>
                </a:solidFill>
                <a:latin typeface="Open Sans Extra Bold"/>
                <a:ea typeface="Open Sans Extra Bold"/>
                <a:cs typeface="Open Sans Extra Bold"/>
                <a:sym typeface="Open Sans Extra Bold"/>
              </a:rPr>
              <a:t>From (a) to (b): It is observed that when depth scaling is performed on concatenat</a:t>
            </a:r>
            <a:r>
              <a:rPr lang="en-US" b="true" sz="1899" spc="-5">
                <a:solidFill>
                  <a:srgbClr val="000000"/>
                </a:solidFill>
                <a:latin typeface="Open Sans Extra Bold"/>
                <a:ea typeface="Open Sans Extra Bold"/>
                <a:cs typeface="Open Sans Extra Bold"/>
                <a:sym typeface="Open Sans Extra Bold"/>
              </a:rPr>
              <a:t>ion-based models, the output width of a computational block also increases. This phenomenon will cause the input width of the subsequent transmission layer to increase.</a:t>
            </a:r>
          </a:p>
          <a:p>
            <a:pPr algn="l">
              <a:lnSpc>
                <a:spcPts val="2659"/>
              </a:lnSpc>
              <a:spcBef>
                <a:spcPct val="0"/>
              </a:spcBef>
            </a:pPr>
          </a:p>
          <a:p>
            <a:pPr algn="l" marL="410209" indent="-205105" lvl="1">
              <a:lnSpc>
                <a:spcPts val="2659"/>
              </a:lnSpc>
              <a:spcBef>
                <a:spcPct val="0"/>
              </a:spcBef>
              <a:buFont typeface="Arial"/>
              <a:buChar char="•"/>
            </a:pPr>
            <a:r>
              <a:rPr lang="en-US" b="true" sz="1899" spc="-5">
                <a:solidFill>
                  <a:srgbClr val="000000"/>
                </a:solidFill>
                <a:latin typeface="Open Sans Extra Bold"/>
                <a:ea typeface="Open Sans Extra Bold"/>
                <a:cs typeface="Open Sans Extra Bold"/>
                <a:sym typeface="Open Sans Extra Bold"/>
              </a:rPr>
              <a:t>(c) Proposed Model Scaling: When performing model scaling on concatenation-based models, only the depth in a computational block needs to be scaled, and the remaining of transmission layer is performed with corresponding width scaling.</a:t>
            </a:r>
          </a:p>
          <a:p>
            <a:pPr algn="l">
              <a:lnSpc>
                <a:spcPts val="2659"/>
              </a:lnSpc>
              <a:spcBef>
                <a:spcPct val="0"/>
              </a:spcBef>
            </a:pPr>
          </a:p>
          <a:p>
            <a:pPr algn="l">
              <a:lnSpc>
                <a:spcPts val="2659"/>
              </a:lnSpc>
              <a:spcBef>
                <a:spcPct val="0"/>
              </a:spcBef>
            </a:pPr>
            <a:r>
              <a:rPr lang="en-US" b="true" sz="1899" spc="-5">
                <a:solidFill>
                  <a:srgbClr val="000000"/>
                </a:solidFill>
                <a:latin typeface="Open Sans Extra Bold"/>
                <a:ea typeface="Open Sans Extra Bold"/>
                <a:cs typeface="Open Sans Extra Bold"/>
                <a:sym typeface="Open Sans Extra Bold"/>
              </a:rPr>
              <a:t>The proposed compound scaling method can maintain the properties that the model had at the initial design and maintains the optimal structure.</a:t>
            </a:r>
          </a:p>
          <a:p>
            <a:pPr algn="l">
              <a:lnSpc>
                <a:spcPts val="265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724222" y="-4507687"/>
            <a:ext cx="5924489" cy="592448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5238003" y="8290589"/>
            <a:ext cx="7523780" cy="752378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577156" y="3073145"/>
            <a:ext cx="7087020" cy="5327373"/>
          </a:xfrm>
          <a:custGeom>
            <a:avLst/>
            <a:gdLst/>
            <a:ahLst/>
            <a:cxnLst/>
            <a:rect r="r" b="b" t="t" l="l"/>
            <a:pathLst>
              <a:path h="5327373" w="7087020">
                <a:moveTo>
                  <a:pt x="0" y="0"/>
                </a:moveTo>
                <a:lnTo>
                  <a:pt x="7087020" y="0"/>
                </a:lnTo>
                <a:lnTo>
                  <a:pt x="7087020" y="5327373"/>
                </a:lnTo>
                <a:lnTo>
                  <a:pt x="0" y="5327373"/>
                </a:lnTo>
                <a:lnTo>
                  <a:pt x="0" y="0"/>
                </a:lnTo>
                <a:close/>
              </a:path>
            </a:pathLst>
          </a:custGeom>
          <a:blipFill>
            <a:blip r:embed="rId2"/>
            <a:stretch>
              <a:fillRect l="0" t="0" r="0" b="0"/>
            </a:stretch>
          </a:blipFill>
        </p:spPr>
      </p:sp>
      <p:sp>
        <p:nvSpPr>
          <p:cNvPr name="Freeform 9" id="9"/>
          <p:cNvSpPr/>
          <p:nvPr/>
        </p:nvSpPr>
        <p:spPr>
          <a:xfrm flipH="false" flipV="false" rot="0">
            <a:off x="8312424" y="3487106"/>
            <a:ext cx="9630802" cy="1890045"/>
          </a:xfrm>
          <a:custGeom>
            <a:avLst/>
            <a:gdLst/>
            <a:ahLst/>
            <a:cxnLst/>
            <a:rect r="r" b="b" t="t" l="l"/>
            <a:pathLst>
              <a:path h="1890045" w="9630802">
                <a:moveTo>
                  <a:pt x="0" y="0"/>
                </a:moveTo>
                <a:lnTo>
                  <a:pt x="9630802" y="0"/>
                </a:lnTo>
                <a:lnTo>
                  <a:pt x="9630802" y="1890044"/>
                </a:lnTo>
                <a:lnTo>
                  <a:pt x="0" y="1890044"/>
                </a:lnTo>
                <a:lnTo>
                  <a:pt x="0" y="0"/>
                </a:lnTo>
                <a:close/>
              </a:path>
            </a:pathLst>
          </a:custGeom>
          <a:blipFill>
            <a:blip r:embed="rId3"/>
            <a:stretch>
              <a:fillRect l="0" t="0" r="0" b="0"/>
            </a:stretch>
          </a:blipFill>
        </p:spPr>
      </p:sp>
      <p:sp>
        <p:nvSpPr>
          <p:cNvPr name="TextBox 10" id="10"/>
          <p:cNvSpPr txBox="true"/>
          <p:nvPr/>
        </p:nvSpPr>
        <p:spPr>
          <a:xfrm rot="0">
            <a:off x="2111425" y="187960"/>
            <a:ext cx="14065151"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YOLOv7 - Advancements</a:t>
            </a:r>
          </a:p>
        </p:txBody>
      </p:sp>
      <p:sp>
        <p:nvSpPr>
          <p:cNvPr name="TextBox 11" id="11"/>
          <p:cNvSpPr txBox="true"/>
          <p:nvPr/>
        </p:nvSpPr>
        <p:spPr>
          <a:xfrm rot="0">
            <a:off x="2200267" y="1795315"/>
            <a:ext cx="13976308" cy="1587076"/>
          </a:xfrm>
          <a:prstGeom prst="rect">
            <a:avLst/>
          </a:prstGeom>
        </p:spPr>
        <p:txBody>
          <a:bodyPr anchor="t" rtlCol="false" tIns="0" lIns="0" bIns="0" rIns="0">
            <a:spAutoFit/>
          </a:bodyPr>
          <a:lstStyle/>
          <a:p>
            <a:pPr algn="ctr">
              <a:lnSpc>
                <a:spcPts val="6416"/>
              </a:lnSpc>
            </a:pPr>
            <a:r>
              <a:rPr lang="en-US" sz="4582" spc="-73">
                <a:solidFill>
                  <a:srgbClr val="051D40"/>
                </a:solidFill>
                <a:latin typeface="Open Sans Extra Bold"/>
                <a:ea typeface="Open Sans Extra Bold"/>
                <a:cs typeface="Open Sans Extra Bold"/>
                <a:sym typeface="Open Sans Extra Bold"/>
              </a:rPr>
              <a:t>Trainable Bag-of-Freebies</a:t>
            </a:r>
          </a:p>
          <a:p>
            <a:pPr algn="ctr">
              <a:lnSpc>
                <a:spcPts val="6416"/>
              </a:lnSpc>
              <a:spcBef>
                <a:spcPct val="0"/>
              </a:spcBef>
            </a:pPr>
          </a:p>
        </p:txBody>
      </p:sp>
      <p:sp>
        <p:nvSpPr>
          <p:cNvPr name="TextBox 12" id="12"/>
          <p:cNvSpPr txBox="true"/>
          <p:nvPr/>
        </p:nvSpPr>
        <p:spPr>
          <a:xfrm rot="0">
            <a:off x="1473555" y="2725800"/>
            <a:ext cx="3804047" cy="656590"/>
          </a:xfrm>
          <a:prstGeom prst="rect">
            <a:avLst/>
          </a:prstGeom>
        </p:spPr>
        <p:txBody>
          <a:bodyPr anchor="t" rtlCol="false" tIns="0" lIns="0" bIns="0" rIns="0">
            <a:spAutoFit/>
          </a:bodyPr>
          <a:lstStyle/>
          <a:p>
            <a:pPr algn="ctr">
              <a:lnSpc>
                <a:spcPts val="2659"/>
              </a:lnSpc>
            </a:pPr>
            <a:r>
              <a:rPr lang="en-US" sz="1899">
                <a:solidFill>
                  <a:srgbClr val="000000"/>
                </a:solidFill>
                <a:latin typeface="Open Sans Extra Bold"/>
                <a:ea typeface="Open Sans Extra Bold"/>
                <a:cs typeface="Open Sans Extra Bold"/>
                <a:sym typeface="Open Sans Extra Bold"/>
              </a:rPr>
              <a:t>Re-Parameterized Convolution</a:t>
            </a:r>
          </a:p>
          <a:p>
            <a:pPr algn="ctr">
              <a:lnSpc>
                <a:spcPts val="2659"/>
              </a:lnSpc>
              <a:spcBef>
                <a:spcPct val="0"/>
              </a:spcBef>
            </a:pPr>
          </a:p>
        </p:txBody>
      </p:sp>
      <p:sp>
        <p:nvSpPr>
          <p:cNvPr name="TextBox 13" id="13"/>
          <p:cNvSpPr txBox="true"/>
          <p:nvPr/>
        </p:nvSpPr>
        <p:spPr>
          <a:xfrm rot="0">
            <a:off x="5007" y="8630285"/>
            <a:ext cx="15232995" cy="1656715"/>
          </a:xfrm>
          <a:prstGeom prst="rect">
            <a:avLst/>
          </a:prstGeom>
        </p:spPr>
        <p:txBody>
          <a:bodyPr anchor="t" rtlCol="false" tIns="0" lIns="0" bIns="0" rIns="0">
            <a:spAutoFit/>
          </a:bodyPr>
          <a:lstStyle/>
          <a:p>
            <a:pPr algn="l" marL="410209" indent="-205105" lvl="1">
              <a:lnSpc>
                <a:spcPts val="2659"/>
              </a:lnSpc>
              <a:buFont typeface="Arial"/>
              <a:buChar char="•"/>
            </a:pPr>
            <a:r>
              <a:rPr lang="en-US" sz="1899" spc="-5">
                <a:solidFill>
                  <a:srgbClr val="000000"/>
                </a:solidFill>
                <a:latin typeface="Open Sans Extra Bold"/>
                <a:ea typeface="Open Sans Extra Bold"/>
                <a:cs typeface="Open Sans Extra Bold"/>
                <a:sym typeface="Open Sans Extra Bold"/>
              </a:rPr>
              <a:t>RepConv actually combines 3×3 convolution, 1×1 convolut</a:t>
            </a:r>
            <a:r>
              <a:rPr lang="en-US" b="true" sz="1899" spc="-5">
                <a:solidFill>
                  <a:srgbClr val="000000"/>
                </a:solidFill>
                <a:latin typeface="Open Sans Extra Bold"/>
                <a:ea typeface="Open Sans Extra Bold"/>
                <a:cs typeface="Open Sans Extra Bold"/>
                <a:sym typeface="Open Sans Extra Bold"/>
              </a:rPr>
              <a:t>ion, and identity connection in one convolutional layer.</a:t>
            </a:r>
          </a:p>
          <a:p>
            <a:pPr algn="l">
              <a:lnSpc>
                <a:spcPts val="2659"/>
              </a:lnSpc>
            </a:pPr>
          </a:p>
          <a:p>
            <a:pPr algn="l" marL="410209" indent="-205105" lvl="1">
              <a:lnSpc>
                <a:spcPts val="2659"/>
              </a:lnSpc>
              <a:buFont typeface="Arial"/>
              <a:buChar char="•"/>
            </a:pPr>
            <a:r>
              <a:rPr lang="en-US" b="true" sz="1899" spc="-5">
                <a:solidFill>
                  <a:srgbClr val="000000"/>
                </a:solidFill>
                <a:latin typeface="Open Sans Extra Bold"/>
                <a:ea typeface="Open Sans Extra Bold"/>
                <a:cs typeface="Open Sans Extra Bold"/>
                <a:sym typeface="Open Sans Extra Bold"/>
              </a:rPr>
              <a:t>Proposed</a:t>
            </a:r>
            <a:r>
              <a:rPr lang="en-US" b="true" sz="1899" spc="-5">
                <a:solidFill>
                  <a:srgbClr val="000000"/>
                </a:solidFill>
                <a:latin typeface="Open Sans Extra Bold"/>
                <a:ea typeface="Open Sans Extra Bold"/>
                <a:cs typeface="Open Sans Extra Bold"/>
                <a:sym typeface="Open Sans Extra Bold"/>
              </a:rPr>
              <a:t>: </a:t>
            </a:r>
            <a:r>
              <a:rPr lang="en-US" b="true" sz="1899" spc="-5">
                <a:solidFill>
                  <a:srgbClr val="000000"/>
                </a:solidFill>
                <a:latin typeface="Open Sans Extra Bold"/>
                <a:ea typeface="Open Sans Extra Bold"/>
                <a:cs typeface="Open Sans Extra Bold"/>
                <a:sym typeface="Open Sans Extra Bold"/>
              </a:rPr>
              <a:t>RepConv without identity connection (RepConvN)</a:t>
            </a:r>
            <a:r>
              <a:rPr lang="en-US" b="true" sz="1899" spc="-5">
                <a:solidFill>
                  <a:srgbClr val="000000"/>
                </a:solidFill>
                <a:latin typeface="Open Sans Extra Bold"/>
                <a:ea typeface="Open Sans Extra Bold"/>
                <a:cs typeface="Open Sans Extra Bold"/>
                <a:sym typeface="Open Sans Extra Bold"/>
              </a:rPr>
              <a:t> is used to design the architecture of planned re-parameterized convolution.</a:t>
            </a:r>
          </a:p>
          <a:p>
            <a:pPr algn="l">
              <a:lnSpc>
                <a:spcPts val="2659"/>
              </a:lnSpc>
            </a:pPr>
          </a:p>
        </p:txBody>
      </p:sp>
      <p:sp>
        <p:nvSpPr>
          <p:cNvPr name="TextBox 14" id="14"/>
          <p:cNvSpPr txBox="true"/>
          <p:nvPr/>
        </p:nvSpPr>
        <p:spPr>
          <a:xfrm rot="0">
            <a:off x="10886152" y="2725800"/>
            <a:ext cx="5290423" cy="656590"/>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Open Sans Extra Bold"/>
                <a:ea typeface="Open Sans Extra Bold"/>
                <a:cs typeface="Open Sans Extra Bold"/>
                <a:sym typeface="Open Sans Extra Bold"/>
              </a:rPr>
              <a:t>Coarse for Auxiliary and Fine for Lead Loss</a:t>
            </a:r>
          </a:p>
          <a:p>
            <a:pPr algn="ctr">
              <a:lnSpc>
                <a:spcPts val="2659"/>
              </a:lnSpc>
              <a:spcBef>
                <a:spcPct val="0"/>
              </a:spcBef>
            </a:pPr>
          </a:p>
        </p:txBody>
      </p:sp>
      <p:sp>
        <p:nvSpPr>
          <p:cNvPr name="TextBox 15" id="15"/>
          <p:cNvSpPr txBox="true"/>
          <p:nvPr/>
        </p:nvSpPr>
        <p:spPr>
          <a:xfrm rot="0">
            <a:off x="9188421" y="6055451"/>
            <a:ext cx="8178845" cy="98996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Open Sans Extra Bold"/>
                <a:ea typeface="Open Sans Extra Bold"/>
                <a:cs typeface="Open Sans Extra Bold"/>
                <a:sym typeface="Open Sans Extra Bold"/>
              </a:rPr>
              <a:t>Coarse-to-Fine Lead Head Guided Label Assigner: Similar to (d), however, two different sets of soft label are generated, i.e., coarse label and fine label.</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2760435" y="2168185"/>
            <a:ext cx="11530867" cy="7768922"/>
          </a:xfrm>
          <a:custGeom>
            <a:avLst/>
            <a:gdLst/>
            <a:ahLst/>
            <a:cxnLst/>
            <a:rect r="r" b="b" t="t" l="l"/>
            <a:pathLst>
              <a:path h="7768922" w="11530867">
                <a:moveTo>
                  <a:pt x="0" y="0"/>
                </a:moveTo>
                <a:lnTo>
                  <a:pt x="11530867" y="0"/>
                </a:lnTo>
                <a:lnTo>
                  <a:pt x="11530867" y="7768921"/>
                </a:lnTo>
                <a:lnTo>
                  <a:pt x="0" y="7768921"/>
                </a:lnTo>
                <a:lnTo>
                  <a:pt x="0" y="0"/>
                </a:lnTo>
                <a:close/>
              </a:path>
            </a:pathLst>
          </a:custGeom>
          <a:blipFill>
            <a:blip r:embed="rId2"/>
            <a:stretch>
              <a:fillRect l="0" t="0" r="0" b="0"/>
            </a:stretch>
          </a:blipFill>
        </p:spPr>
      </p:sp>
      <p:sp>
        <p:nvSpPr>
          <p:cNvPr name="TextBox 9" id="9"/>
          <p:cNvSpPr txBox="true"/>
          <p:nvPr/>
        </p:nvSpPr>
        <p:spPr>
          <a:xfrm rot="0">
            <a:off x="6888361" y="576062"/>
            <a:ext cx="4511278"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YOLOv8</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8" id="8"/>
          <p:cNvSpPr txBox="true"/>
          <p:nvPr/>
        </p:nvSpPr>
        <p:spPr>
          <a:xfrm rot="0">
            <a:off x="2111425" y="576062"/>
            <a:ext cx="14065151"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YOLOv8 - Advancements</a:t>
            </a:r>
          </a:p>
        </p:txBody>
      </p:sp>
      <p:sp>
        <p:nvSpPr>
          <p:cNvPr name="TextBox 9" id="9"/>
          <p:cNvSpPr txBox="true"/>
          <p:nvPr/>
        </p:nvSpPr>
        <p:spPr>
          <a:xfrm rot="0">
            <a:off x="342373" y="4131139"/>
            <a:ext cx="8516334" cy="2871819"/>
          </a:xfrm>
          <a:prstGeom prst="rect">
            <a:avLst/>
          </a:prstGeom>
        </p:spPr>
        <p:txBody>
          <a:bodyPr anchor="t" rtlCol="false" tIns="0" lIns="0" bIns="0" rIns="0">
            <a:spAutoFit/>
          </a:bodyPr>
          <a:lstStyle/>
          <a:p>
            <a:pPr algn="l">
              <a:lnSpc>
                <a:spcPts val="2885"/>
              </a:lnSpc>
              <a:spcBef>
                <a:spcPct val="0"/>
              </a:spcBef>
            </a:pPr>
            <a:r>
              <a:rPr lang="en-US" sz="2061">
                <a:solidFill>
                  <a:srgbClr val="000000"/>
                </a:solidFill>
                <a:latin typeface="Open Sans Extra Bold"/>
                <a:ea typeface="Open Sans Extra Bold"/>
                <a:cs typeface="Open Sans Extra Bold"/>
                <a:sym typeface="Open Sans Extra Bold"/>
              </a:rPr>
              <a:t>Uses an optimized version of Cross-Stage Partial </a:t>
            </a:r>
            <a:r>
              <a:rPr lang="en-US" b="true" sz="2061">
                <a:solidFill>
                  <a:srgbClr val="000000"/>
                </a:solidFill>
                <a:latin typeface="Open Sans Extra Bold"/>
                <a:ea typeface="Open Sans Extra Bold"/>
                <a:cs typeface="Open Sans Extra Bold"/>
                <a:sym typeface="Open Sans Extra Bold"/>
              </a:rPr>
              <a:t>Networks (CSP) for efficient feature extraction. Enhancements include:</a:t>
            </a:r>
          </a:p>
          <a:p>
            <a:pPr algn="l">
              <a:lnSpc>
                <a:spcPts val="2885"/>
              </a:lnSpc>
              <a:spcBef>
                <a:spcPct val="0"/>
              </a:spcBef>
            </a:pPr>
          </a:p>
          <a:p>
            <a:pPr algn="l">
              <a:lnSpc>
                <a:spcPts val="2885"/>
              </a:lnSpc>
              <a:spcBef>
                <a:spcPct val="0"/>
              </a:spcBef>
            </a:pPr>
          </a:p>
          <a:p>
            <a:pPr algn="l" marL="445025" indent="-222512" lvl="1">
              <a:lnSpc>
                <a:spcPts val="2885"/>
              </a:lnSpc>
              <a:buFont typeface="Arial"/>
              <a:buChar char="•"/>
            </a:pPr>
            <a:r>
              <a:rPr lang="en-US" b="true" sz="2061">
                <a:solidFill>
                  <a:srgbClr val="000000"/>
                </a:solidFill>
                <a:latin typeface="Open Sans Extra Bold"/>
                <a:ea typeface="Open Sans Extra Bold"/>
                <a:cs typeface="Open Sans Extra Bold"/>
                <a:sym typeface="Open Sans Extra Bold"/>
              </a:rPr>
              <a:t>Better gradient flow through improved residual connections.</a:t>
            </a:r>
          </a:p>
          <a:p>
            <a:pPr algn="l" marL="445025" indent="-222512" lvl="1">
              <a:lnSpc>
                <a:spcPts val="2885"/>
              </a:lnSpc>
              <a:buFont typeface="Arial"/>
              <a:buChar char="•"/>
            </a:pPr>
            <a:r>
              <a:rPr lang="en-US" b="true" sz="2061">
                <a:solidFill>
                  <a:srgbClr val="000000"/>
                </a:solidFill>
                <a:latin typeface="Open Sans Extra Bold"/>
                <a:ea typeface="Open Sans Extra Bold"/>
                <a:cs typeface="Open Sans Extra Bold"/>
                <a:sym typeface="Open Sans Extra Bold"/>
              </a:rPr>
              <a:t>Reduced memory usage and computational cost.</a:t>
            </a:r>
          </a:p>
          <a:p>
            <a:pPr algn="l" marL="445025" indent="-222512" lvl="1">
              <a:lnSpc>
                <a:spcPts val="2885"/>
              </a:lnSpc>
              <a:buFont typeface="Arial"/>
              <a:buChar char="•"/>
            </a:pPr>
            <a:r>
              <a:rPr lang="en-US" b="true" sz="2061">
                <a:solidFill>
                  <a:srgbClr val="000000"/>
                </a:solidFill>
                <a:latin typeface="Open Sans Extra Bold"/>
                <a:ea typeface="Open Sans Extra Bold"/>
                <a:cs typeface="Open Sans Extra Bold"/>
                <a:sym typeface="Open Sans Extra Bold"/>
              </a:rPr>
              <a:t>Enhanced feature reuse for better representation learning.</a:t>
            </a:r>
          </a:p>
        </p:txBody>
      </p:sp>
      <p:sp>
        <p:nvSpPr>
          <p:cNvPr name="TextBox 10" id="10"/>
          <p:cNvSpPr txBox="true"/>
          <p:nvPr/>
        </p:nvSpPr>
        <p:spPr>
          <a:xfrm rot="0">
            <a:off x="485020" y="3062260"/>
            <a:ext cx="8231041" cy="505333"/>
          </a:xfrm>
          <a:prstGeom prst="rect">
            <a:avLst/>
          </a:prstGeom>
        </p:spPr>
        <p:txBody>
          <a:bodyPr anchor="t" rtlCol="false" tIns="0" lIns="0" bIns="0" rIns="0">
            <a:spAutoFit/>
          </a:bodyPr>
          <a:lstStyle/>
          <a:p>
            <a:pPr algn="ctr">
              <a:lnSpc>
                <a:spcPts val="4171"/>
              </a:lnSpc>
              <a:spcBef>
                <a:spcPct val="0"/>
              </a:spcBef>
            </a:pPr>
            <a:r>
              <a:rPr lang="en-US" sz="2979">
                <a:solidFill>
                  <a:srgbClr val="000000"/>
                </a:solidFill>
                <a:latin typeface="Open Sans Extra Bold"/>
                <a:ea typeface="Open Sans Extra Bold"/>
                <a:cs typeface="Open Sans Extra Bold"/>
                <a:sym typeface="Open Sans Extra Bold"/>
              </a:rPr>
              <a:t>CSP Improvements</a:t>
            </a:r>
          </a:p>
        </p:txBody>
      </p:sp>
      <p:sp>
        <p:nvSpPr>
          <p:cNvPr name="TextBox 11" id="11"/>
          <p:cNvSpPr txBox="true"/>
          <p:nvPr/>
        </p:nvSpPr>
        <p:spPr>
          <a:xfrm rot="0">
            <a:off x="11034760" y="3062260"/>
            <a:ext cx="5582364" cy="505333"/>
          </a:xfrm>
          <a:prstGeom prst="rect">
            <a:avLst/>
          </a:prstGeom>
        </p:spPr>
        <p:txBody>
          <a:bodyPr anchor="t" rtlCol="false" tIns="0" lIns="0" bIns="0" rIns="0">
            <a:spAutoFit/>
          </a:bodyPr>
          <a:lstStyle/>
          <a:p>
            <a:pPr algn="ctr">
              <a:lnSpc>
                <a:spcPts val="4172"/>
              </a:lnSpc>
              <a:spcBef>
                <a:spcPct val="0"/>
              </a:spcBef>
            </a:pPr>
            <a:r>
              <a:rPr lang="en-US" sz="2980">
                <a:solidFill>
                  <a:srgbClr val="000000"/>
                </a:solidFill>
                <a:latin typeface="Open Sans Extra Bold"/>
                <a:ea typeface="Open Sans Extra Bold"/>
                <a:cs typeface="Open Sans Extra Bold"/>
                <a:sym typeface="Open Sans Extra Bold"/>
              </a:rPr>
              <a:t>Lighter and Faster Backbone</a:t>
            </a:r>
          </a:p>
        </p:txBody>
      </p:sp>
      <p:sp>
        <p:nvSpPr>
          <p:cNvPr name="TextBox 12" id="12"/>
          <p:cNvSpPr txBox="true"/>
          <p:nvPr/>
        </p:nvSpPr>
        <p:spPr>
          <a:xfrm rot="0">
            <a:off x="9144000" y="4296983"/>
            <a:ext cx="8921428" cy="2147951"/>
          </a:xfrm>
          <a:prstGeom prst="rect">
            <a:avLst/>
          </a:prstGeom>
        </p:spPr>
        <p:txBody>
          <a:bodyPr anchor="t" rtlCol="false" tIns="0" lIns="0" bIns="0" rIns="0">
            <a:spAutoFit/>
          </a:bodyPr>
          <a:lstStyle/>
          <a:p>
            <a:pPr algn="l" marL="444755" indent="-222377" lvl="1">
              <a:lnSpc>
                <a:spcPts val="2884"/>
              </a:lnSpc>
              <a:buFont typeface="Arial"/>
              <a:buChar char="•"/>
            </a:pPr>
            <a:r>
              <a:rPr lang="en-US" sz="2060">
                <a:solidFill>
                  <a:srgbClr val="000000"/>
                </a:solidFill>
                <a:latin typeface="Open Sans Extra Bold"/>
                <a:ea typeface="Open Sans Extra Bold"/>
                <a:cs typeface="Open Sans Extra Bold"/>
                <a:sym typeface="Open Sans Extra Bold"/>
              </a:rPr>
              <a:t>YOLOv8 features a lighter backbone optimized for real-time performance on edge devices.</a:t>
            </a:r>
          </a:p>
          <a:p>
            <a:pPr algn="l">
              <a:lnSpc>
                <a:spcPts val="2884"/>
              </a:lnSpc>
            </a:pPr>
          </a:p>
          <a:p>
            <a:pPr algn="l" marL="444755" indent="-222377" lvl="1">
              <a:lnSpc>
                <a:spcPts val="2884"/>
              </a:lnSpc>
              <a:buFont typeface="Arial"/>
              <a:buChar char="•"/>
            </a:pPr>
            <a:r>
              <a:rPr lang="en-US" sz="2060">
                <a:solidFill>
                  <a:srgbClr val="000000"/>
                </a:solidFill>
                <a:latin typeface="Open Sans Extra Bold"/>
                <a:ea typeface="Open Sans Extra Bold"/>
                <a:cs typeface="Open Sans Extra Bold"/>
                <a:sym typeface="Open Sans Extra Bold"/>
              </a:rPr>
              <a:t>Supports scalable architecture to adjust model size (Nano, Small, Medium, Large, X-Large) to balance accuracy and speed.</a:t>
            </a:r>
          </a:p>
          <a:p>
            <a:pPr algn="l">
              <a:lnSpc>
                <a:spcPts val="2884"/>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8" id="8"/>
          <p:cNvSpPr txBox="true"/>
          <p:nvPr/>
        </p:nvSpPr>
        <p:spPr>
          <a:xfrm rot="0">
            <a:off x="2111425" y="576062"/>
            <a:ext cx="14065151"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YOLOv8 - Advancements</a:t>
            </a:r>
          </a:p>
        </p:txBody>
      </p:sp>
      <p:sp>
        <p:nvSpPr>
          <p:cNvPr name="TextBox 9" id="9"/>
          <p:cNvSpPr txBox="true"/>
          <p:nvPr/>
        </p:nvSpPr>
        <p:spPr>
          <a:xfrm rot="0">
            <a:off x="2111425" y="4180574"/>
            <a:ext cx="5216941" cy="3595751"/>
          </a:xfrm>
          <a:prstGeom prst="rect">
            <a:avLst/>
          </a:prstGeom>
        </p:spPr>
        <p:txBody>
          <a:bodyPr anchor="t" rtlCol="false" tIns="0" lIns="0" bIns="0" rIns="0">
            <a:spAutoFit/>
          </a:bodyPr>
          <a:lstStyle/>
          <a:p>
            <a:pPr algn="l">
              <a:lnSpc>
                <a:spcPts val="2884"/>
              </a:lnSpc>
              <a:spcBef>
                <a:spcPct val="0"/>
              </a:spcBef>
            </a:pPr>
            <a:r>
              <a:rPr lang="en-US" sz="2060">
                <a:solidFill>
                  <a:srgbClr val="000000"/>
                </a:solidFill>
                <a:latin typeface="Open Sans Extra Bold"/>
                <a:ea typeface="Open Sans Extra Bold"/>
                <a:cs typeface="Open Sans Extra Bold"/>
                <a:sym typeface="Open Sans Extra Bold"/>
              </a:rPr>
              <a:t> </a:t>
            </a:r>
          </a:p>
          <a:p>
            <a:pPr algn="l">
              <a:lnSpc>
                <a:spcPts val="2884"/>
              </a:lnSpc>
              <a:spcBef>
                <a:spcPct val="0"/>
              </a:spcBef>
            </a:pPr>
            <a:r>
              <a:rPr lang="en-US" b="true" sz="2060">
                <a:solidFill>
                  <a:srgbClr val="000000"/>
                </a:solidFill>
                <a:latin typeface="Open Sans Extra Bold"/>
                <a:ea typeface="Open Sans Extra Bold"/>
                <a:cs typeface="Open Sans Extra Bold"/>
                <a:sym typeface="Open Sans Extra Bold"/>
              </a:rPr>
              <a:t>Refined PANet for efficient multi-scale feature fusion:</a:t>
            </a:r>
          </a:p>
          <a:p>
            <a:pPr algn="l">
              <a:lnSpc>
                <a:spcPts val="2884"/>
              </a:lnSpc>
              <a:spcBef>
                <a:spcPct val="0"/>
              </a:spcBef>
            </a:pPr>
          </a:p>
          <a:p>
            <a:pPr algn="l" marL="444755" indent="-222377" lvl="1">
              <a:lnSpc>
                <a:spcPts val="2884"/>
              </a:lnSpc>
              <a:spcBef>
                <a:spcPct val="0"/>
              </a:spcBef>
              <a:buFont typeface="Arial"/>
              <a:buChar char="•"/>
            </a:pPr>
            <a:r>
              <a:rPr lang="en-US" b="true" sz="2060">
                <a:solidFill>
                  <a:srgbClr val="000000"/>
                </a:solidFill>
                <a:latin typeface="Open Sans Extra Bold"/>
                <a:ea typeface="Open Sans Extra Bold"/>
                <a:cs typeface="Open Sans Extra Bold"/>
                <a:sym typeface="Open Sans Extra Bold"/>
              </a:rPr>
              <a:t>Combines high-resolution spatial information with low-resolution semantic features.</a:t>
            </a:r>
          </a:p>
          <a:p>
            <a:pPr algn="l">
              <a:lnSpc>
                <a:spcPts val="2884"/>
              </a:lnSpc>
              <a:spcBef>
                <a:spcPct val="0"/>
              </a:spcBef>
            </a:pPr>
          </a:p>
          <a:p>
            <a:pPr algn="l" marL="444755" indent="-222377" lvl="1">
              <a:lnSpc>
                <a:spcPts val="2884"/>
              </a:lnSpc>
              <a:spcBef>
                <a:spcPct val="0"/>
              </a:spcBef>
              <a:buFont typeface="Arial"/>
              <a:buChar char="•"/>
            </a:pPr>
            <a:r>
              <a:rPr lang="en-US" b="true" sz="2060">
                <a:solidFill>
                  <a:srgbClr val="000000"/>
                </a:solidFill>
                <a:latin typeface="Open Sans Extra Bold"/>
                <a:ea typeface="Open Sans Extra Bold"/>
                <a:cs typeface="Open Sans Extra Bold"/>
                <a:sym typeface="Open Sans Extra Bold"/>
              </a:rPr>
              <a:t>Improved small-object detection.</a:t>
            </a:r>
          </a:p>
          <a:p>
            <a:pPr algn="l">
              <a:lnSpc>
                <a:spcPts val="2884"/>
              </a:lnSpc>
              <a:spcBef>
                <a:spcPct val="0"/>
              </a:spcBef>
            </a:pPr>
          </a:p>
        </p:txBody>
      </p:sp>
      <p:sp>
        <p:nvSpPr>
          <p:cNvPr name="TextBox 10" id="10"/>
          <p:cNvSpPr txBox="true"/>
          <p:nvPr/>
        </p:nvSpPr>
        <p:spPr>
          <a:xfrm rot="0">
            <a:off x="1589320" y="2713402"/>
            <a:ext cx="6090589" cy="1029208"/>
          </a:xfrm>
          <a:prstGeom prst="rect">
            <a:avLst/>
          </a:prstGeom>
        </p:spPr>
        <p:txBody>
          <a:bodyPr anchor="t" rtlCol="false" tIns="0" lIns="0" bIns="0" rIns="0">
            <a:spAutoFit/>
          </a:bodyPr>
          <a:lstStyle/>
          <a:p>
            <a:pPr algn="ctr">
              <a:lnSpc>
                <a:spcPts val="4171"/>
              </a:lnSpc>
              <a:spcBef>
                <a:spcPct val="0"/>
              </a:spcBef>
            </a:pPr>
            <a:r>
              <a:rPr lang="en-US" sz="2979">
                <a:solidFill>
                  <a:srgbClr val="000000"/>
                </a:solidFill>
                <a:latin typeface="Open Sans Extra Bold"/>
                <a:ea typeface="Open Sans Extra Bold"/>
                <a:cs typeface="Open Sans Extra Bold"/>
                <a:sym typeface="Open Sans Extra Bold"/>
              </a:rPr>
              <a:t>Path Aggregation Network (PANet)</a:t>
            </a:r>
          </a:p>
        </p:txBody>
      </p:sp>
      <p:sp>
        <p:nvSpPr>
          <p:cNvPr name="TextBox 11" id="11"/>
          <p:cNvSpPr txBox="true"/>
          <p:nvPr/>
        </p:nvSpPr>
        <p:spPr>
          <a:xfrm rot="0">
            <a:off x="9860127" y="2975707"/>
            <a:ext cx="6705934" cy="504600"/>
          </a:xfrm>
          <a:prstGeom prst="rect">
            <a:avLst/>
          </a:prstGeom>
        </p:spPr>
        <p:txBody>
          <a:bodyPr anchor="t" rtlCol="false" tIns="0" lIns="0" bIns="0" rIns="0">
            <a:spAutoFit/>
          </a:bodyPr>
          <a:lstStyle/>
          <a:p>
            <a:pPr algn="ctr">
              <a:lnSpc>
                <a:spcPts val="4174"/>
              </a:lnSpc>
              <a:spcBef>
                <a:spcPct val="0"/>
              </a:spcBef>
            </a:pPr>
            <a:r>
              <a:rPr lang="en-US" sz="2981">
                <a:solidFill>
                  <a:srgbClr val="000000"/>
                </a:solidFill>
                <a:latin typeface="Open Sans Extra Bold"/>
                <a:ea typeface="Open Sans Extra Bold"/>
                <a:cs typeface="Open Sans Extra Bold"/>
                <a:sym typeface="Open Sans Extra Bold"/>
              </a:rPr>
              <a:t>E</a:t>
            </a:r>
            <a:r>
              <a:rPr lang="en-US" b="true" sz="2981">
                <a:solidFill>
                  <a:srgbClr val="000000"/>
                </a:solidFill>
                <a:latin typeface="Open Sans Extra Bold"/>
                <a:ea typeface="Open Sans Extra Bold"/>
                <a:cs typeface="Open Sans Extra Bold"/>
                <a:sym typeface="Open Sans Extra Bold"/>
              </a:rPr>
              <a:t>nhanced Feature Pyramid (EFP)</a:t>
            </a:r>
          </a:p>
        </p:txBody>
      </p:sp>
      <p:sp>
        <p:nvSpPr>
          <p:cNvPr name="TextBox 12" id="12"/>
          <p:cNvSpPr txBox="true"/>
          <p:nvPr/>
        </p:nvSpPr>
        <p:spPr>
          <a:xfrm rot="0">
            <a:off x="9786795" y="4723499"/>
            <a:ext cx="6779265" cy="2509901"/>
          </a:xfrm>
          <a:prstGeom prst="rect">
            <a:avLst/>
          </a:prstGeom>
        </p:spPr>
        <p:txBody>
          <a:bodyPr anchor="t" rtlCol="false" tIns="0" lIns="0" bIns="0" rIns="0">
            <a:spAutoFit/>
          </a:bodyPr>
          <a:lstStyle/>
          <a:p>
            <a:pPr algn="l" marL="444755" indent="-222377" lvl="1">
              <a:lnSpc>
                <a:spcPts val="2884"/>
              </a:lnSpc>
              <a:spcBef>
                <a:spcPct val="0"/>
              </a:spcBef>
              <a:buFont typeface="Arial"/>
              <a:buChar char="•"/>
            </a:pPr>
            <a:r>
              <a:rPr lang="en-US" sz="2060">
                <a:solidFill>
                  <a:srgbClr val="000000"/>
                </a:solidFill>
                <a:latin typeface="Open Sans Extra Bold"/>
                <a:ea typeface="Open Sans Extra Bold"/>
                <a:cs typeface="Open Sans Extra Bold"/>
                <a:sym typeface="Open Sans Extra Bold"/>
              </a:rPr>
              <a:t>Incorporates</a:t>
            </a:r>
            <a:r>
              <a:rPr lang="en-US" b="true" sz="2060">
                <a:solidFill>
                  <a:srgbClr val="000000"/>
                </a:solidFill>
                <a:latin typeface="Open Sans Extra Bold"/>
                <a:ea typeface="Open Sans Extra Bold"/>
                <a:cs typeface="Open Sans Extra Bold"/>
                <a:sym typeface="Open Sans Extra Bold"/>
              </a:rPr>
              <a:t> better feature pyramid mechanisms to aggregate features from multiple scales.</a:t>
            </a:r>
          </a:p>
          <a:p>
            <a:pPr algn="l">
              <a:lnSpc>
                <a:spcPts val="2884"/>
              </a:lnSpc>
              <a:spcBef>
                <a:spcPct val="0"/>
              </a:spcBef>
            </a:pPr>
          </a:p>
          <a:p>
            <a:pPr algn="l" marL="444755" indent="-222377" lvl="1">
              <a:lnSpc>
                <a:spcPts val="2884"/>
              </a:lnSpc>
              <a:spcBef>
                <a:spcPct val="0"/>
              </a:spcBef>
              <a:buFont typeface="Arial"/>
              <a:buChar char="•"/>
            </a:pPr>
            <a:r>
              <a:rPr lang="en-US" b="true" sz="2060">
                <a:solidFill>
                  <a:srgbClr val="000000"/>
                </a:solidFill>
                <a:latin typeface="Open Sans Extra Bold"/>
                <a:ea typeface="Open Sans Extra Bold"/>
                <a:cs typeface="Open Sans Extra Bold"/>
                <a:sym typeface="Open Sans Extra Bold"/>
              </a:rPr>
              <a:t>Leads to robust detection of objects at various sizes and distances.</a:t>
            </a:r>
          </a:p>
          <a:p>
            <a:pPr algn="l">
              <a:lnSpc>
                <a:spcPts val="2884"/>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3416053" y="2283614"/>
            <a:ext cx="11436844" cy="7362468"/>
          </a:xfrm>
          <a:custGeom>
            <a:avLst/>
            <a:gdLst/>
            <a:ahLst/>
            <a:cxnLst/>
            <a:rect r="r" b="b" t="t" l="l"/>
            <a:pathLst>
              <a:path h="7362468" w="11436844">
                <a:moveTo>
                  <a:pt x="0" y="0"/>
                </a:moveTo>
                <a:lnTo>
                  <a:pt x="11436844" y="0"/>
                </a:lnTo>
                <a:lnTo>
                  <a:pt x="11436844" y="7362468"/>
                </a:lnTo>
                <a:lnTo>
                  <a:pt x="0" y="7362468"/>
                </a:lnTo>
                <a:lnTo>
                  <a:pt x="0" y="0"/>
                </a:lnTo>
                <a:close/>
              </a:path>
            </a:pathLst>
          </a:custGeom>
          <a:blipFill>
            <a:blip r:embed="rId2"/>
            <a:stretch>
              <a:fillRect l="0" t="0" r="0" b="0"/>
            </a:stretch>
          </a:blipFill>
        </p:spPr>
      </p:sp>
      <p:sp>
        <p:nvSpPr>
          <p:cNvPr name="TextBox 9" id="9"/>
          <p:cNvSpPr txBox="true"/>
          <p:nvPr/>
        </p:nvSpPr>
        <p:spPr>
          <a:xfrm rot="0">
            <a:off x="6888420" y="576062"/>
            <a:ext cx="4511159"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YOLOv9</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0" y="3568958"/>
            <a:ext cx="9232166" cy="3889050"/>
          </a:xfrm>
          <a:custGeom>
            <a:avLst/>
            <a:gdLst/>
            <a:ahLst/>
            <a:cxnLst/>
            <a:rect r="r" b="b" t="t" l="l"/>
            <a:pathLst>
              <a:path h="3889050" w="9232166">
                <a:moveTo>
                  <a:pt x="0" y="0"/>
                </a:moveTo>
                <a:lnTo>
                  <a:pt x="9232166" y="0"/>
                </a:lnTo>
                <a:lnTo>
                  <a:pt x="9232166" y="3889050"/>
                </a:lnTo>
                <a:lnTo>
                  <a:pt x="0" y="3889050"/>
                </a:lnTo>
                <a:lnTo>
                  <a:pt x="0" y="0"/>
                </a:lnTo>
                <a:close/>
              </a:path>
            </a:pathLst>
          </a:custGeom>
          <a:blipFill>
            <a:blip r:embed="rId2"/>
            <a:stretch>
              <a:fillRect l="0" t="0" r="0" b="0"/>
            </a:stretch>
          </a:blipFill>
        </p:spPr>
      </p:sp>
      <p:sp>
        <p:nvSpPr>
          <p:cNvPr name="TextBox 9" id="9"/>
          <p:cNvSpPr txBox="true"/>
          <p:nvPr/>
        </p:nvSpPr>
        <p:spPr>
          <a:xfrm rot="0">
            <a:off x="1966243" y="576062"/>
            <a:ext cx="14355514"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YOLOv9 - Advancements </a:t>
            </a:r>
          </a:p>
        </p:txBody>
      </p:sp>
      <p:sp>
        <p:nvSpPr>
          <p:cNvPr name="TextBox 10" id="10"/>
          <p:cNvSpPr txBox="true"/>
          <p:nvPr/>
        </p:nvSpPr>
        <p:spPr>
          <a:xfrm rot="0">
            <a:off x="442095" y="2571179"/>
            <a:ext cx="7652481" cy="465066"/>
          </a:xfrm>
          <a:prstGeom prst="rect">
            <a:avLst/>
          </a:prstGeom>
        </p:spPr>
        <p:txBody>
          <a:bodyPr anchor="t" rtlCol="false" tIns="0" lIns="0" bIns="0" rIns="0">
            <a:spAutoFit/>
          </a:bodyPr>
          <a:lstStyle/>
          <a:p>
            <a:pPr algn="ctr">
              <a:lnSpc>
                <a:spcPts val="3894"/>
              </a:lnSpc>
              <a:spcBef>
                <a:spcPct val="0"/>
              </a:spcBef>
            </a:pPr>
            <a:r>
              <a:rPr lang="en-US" b="true" sz="2781">
                <a:solidFill>
                  <a:srgbClr val="051D40"/>
                </a:solidFill>
                <a:latin typeface="Open Sans Extra Bold"/>
                <a:ea typeface="Open Sans Extra Bold"/>
                <a:cs typeface="Open Sans Extra Bold"/>
                <a:sym typeface="Open Sans Extra Bold"/>
              </a:rPr>
              <a:t>Programmable Gradient Information (PGI)</a:t>
            </a:r>
          </a:p>
        </p:txBody>
      </p:sp>
      <p:sp>
        <p:nvSpPr>
          <p:cNvPr name="TextBox 11" id="11"/>
          <p:cNvSpPr txBox="true"/>
          <p:nvPr/>
        </p:nvSpPr>
        <p:spPr>
          <a:xfrm rot="0">
            <a:off x="9475823" y="3743586"/>
            <a:ext cx="8115300" cy="3714421"/>
          </a:xfrm>
          <a:prstGeom prst="rect">
            <a:avLst/>
          </a:prstGeom>
        </p:spPr>
        <p:txBody>
          <a:bodyPr anchor="t" rtlCol="false" tIns="0" lIns="0" bIns="0" rIns="0">
            <a:spAutoFit/>
          </a:bodyPr>
          <a:lstStyle/>
          <a:p>
            <a:pPr algn="l" marL="569532" indent="-284766" lvl="1">
              <a:lnSpc>
                <a:spcPts val="3693"/>
              </a:lnSpc>
              <a:buFont typeface="Arial"/>
              <a:buChar char="•"/>
            </a:pPr>
            <a:r>
              <a:rPr lang="en-US" sz="2637">
                <a:solidFill>
                  <a:srgbClr val="000000"/>
                </a:solidFill>
                <a:latin typeface="Open Sans Extra Bold"/>
                <a:ea typeface="Open Sans Extra Bold"/>
                <a:cs typeface="Open Sans Extra Bold"/>
                <a:sym typeface="Open Sans Extra Bold"/>
              </a:rPr>
              <a:t>This technique introduces auxiliary reversible branches within the model to improve gradient propagation, enhancing the model's training efficiency. </a:t>
            </a:r>
          </a:p>
          <a:p>
            <a:pPr algn="l">
              <a:lnSpc>
                <a:spcPts val="3693"/>
              </a:lnSpc>
            </a:pPr>
          </a:p>
          <a:p>
            <a:pPr algn="l" marL="569532" indent="-284766" lvl="1">
              <a:lnSpc>
                <a:spcPts val="3693"/>
              </a:lnSpc>
              <a:buFont typeface="Arial"/>
              <a:buChar char="•"/>
            </a:pPr>
            <a:r>
              <a:rPr lang="en-US" sz="2637">
                <a:solidFill>
                  <a:srgbClr val="000000"/>
                </a:solidFill>
                <a:latin typeface="Open Sans Extra Bold"/>
                <a:ea typeface="Open Sans Extra Bold"/>
                <a:cs typeface="Open Sans Extra Bold"/>
                <a:sym typeface="Open Sans Extra Bold"/>
              </a:rPr>
              <a:t>PGI helps reduce information loss at each layers, as it preserves more information for improved accuracy</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341247" y="4432767"/>
            <a:ext cx="9149028" cy="2973434"/>
          </a:xfrm>
          <a:custGeom>
            <a:avLst/>
            <a:gdLst/>
            <a:ahLst/>
            <a:cxnLst/>
            <a:rect r="r" b="b" t="t" l="l"/>
            <a:pathLst>
              <a:path h="2973434" w="9149028">
                <a:moveTo>
                  <a:pt x="0" y="0"/>
                </a:moveTo>
                <a:lnTo>
                  <a:pt x="9149027" y="0"/>
                </a:lnTo>
                <a:lnTo>
                  <a:pt x="9149027" y="2973434"/>
                </a:lnTo>
                <a:lnTo>
                  <a:pt x="0" y="2973434"/>
                </a:lnTo>
                <a:lnTo>
                  <a:pt x="0" y="0"/>
                </a:lnTo>
                <a:close/>
              </a:path>
            </a:pathLst>
          </a:custGeom>
          <a:blipFill>
            <a:blip r:embed="rId2"/>
            <a:stretch>
              <a:fillRect l="0" t="0" r="0" b="0"/>
            </a:stretch>
          </a:blipFill>
        </p:spPr>
      </p:sp>
      <p:sp>
        <p:nvSpPr>
          <p:cNvPr name="TextBox 9" id="9"/>
          <p:cNvSpPr txBox="true"/>
          <p:nvPr/>
        </p:nvSpPr>
        <p:spPr>
          <a:xfrm rot="0">
            <a:off x="1966243" y="576062"/>
            <a:ext cx="14355514"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YOLOv9 - Advancements </a:t>
            </a:r>
          </a:p>
        </p:txBody>
      </p:sp>
      <p:sp>
        <p:nvSpPr>
          <p:cNvPr name="TextBox 10" id="10"/>
          <p:cNvSpPr txBox="true"/>
          <p:nvPr/>
        </p:nvSpPr>
        <p:spPr>
          <a:xfrm rot="0">
            <a:off x="157865" y="2760351"/>
            <a:ext cx="10035794" cy="948517"/>
          </a:xfrm>
          <a:prstGeom prst="rect">
            <a:avLst/>
          </a:prstGeom>
        </p:spPr>
        <p:txBody>
          <a:bodyPr anchor="t" rtlCol="false" tIns="0" lIns="0" bIns="0" rIns="0">
            <a:spAutoFit/>
          </a:bodyPr>
          <a:lstStyle/>
          <a:p>
            <a:pPr algn="ctr">
              <a:lnSpc>
                <a:spcPts val="3894"/>
              </a:lnSpc>
              <a:spcBef>
                <a:spcPct val="0"/>
              </a:spcBef>
            </a:pPr>
            <a:r>
              <a:rPr lang="en-US" sz="2781">
                <a:solidFill>
                  <a:srgbClr val="000000"/>
                </a:solidFill>
                <a:latin typeface="Open Sans Extra Bold"/>
                <a:ea typeface="Open Sans Extra Bold"/>
                <a:cs typeface="Open Sans Extra Bold"/>
                <a:sym typeface="Open Sans Extra Bold"/>
              </a:rPr>
              <a:t>Generalized Efficient Layer Aggregation Network (GELAN):</a:t>
            </a:r>
          </a:p>
        </p:txBody>
      </p:sp>
      <p:sp>
        <p:nvSpPr>
          <p:cNvPr name="TextBox 11" id="11"/>
          <p:cNvSpPr txBox="true"/>
          <p:nvPr/>
        </p:nvSpPr>
        <p:spPr>
          <a:xfrm rot="0">
            <a:off x="9671163" y="4038487"/>
            <a:ext cx="8392119" cy="3714369"/>
          </a:xfrm>
          <a:prstGeom prst="rect">
            <a:avLst/>
          </a:prstGeom>
        </p:spPr>
        <p:txBody>
          <a:bodyPr anchor="t" rtlCol="false" tIns="0" lIns="0" bIns="0" rIns="0">
            <a:spAutoFit/>
          </a:bodyPr>
          <a:lstStyle/>
          <a:p>
            <a:pPr algn="l" marL="569976" indent="-284988" lvl="1">
              <a:lnSpc>
                <a:spcPts val="3696"/>
              </a:lnSpc>
              <a:buFont typeface="Arial"/>
              <a:buChar char="•"/>
            </a:pPr>
            <a:r>
              <a:rPr lang="en-US" sz="2640">
                <a:solidFill>
                  <a:srgbClr val="000000"/>
                </a:solidFill>
                <a:latin typeface="Open Sans Extra Bold"/>
                <a:ea typeface="Open Sans Extra Bold"/>
                <a:cs typeface="Open Sans Extra Bold"/>
                <a:sym typeface="Open Sans Extra Bold"/>
              </a:rPr>
              <a:t>GELAN integrates concepts from CSPNet and ELAN to optimize the architecture for efficient feature aggregation and gradient propagation. </a:t>
            </a:r>
          </a:p>
          <a:p>
            <a:pPr algn="l">
              <a:lnSpc>
                <a:spcPts val="3696"/>
              </a:lnSpc>
            </a:pPr>
          </a:p>
          <a:p>
            <a:pPr algn="l" marL="569976" indent="-284988" lvl="1">
              <a:lnSpc>
                <a:spcPts val="3696"/>
              </a:lnSpc>
              <a:buFont typeface="Arial"/>
              <a:buChar char="•"/>
            </a:pPr>
            <a:r>
              <a:rPr lang="en-US" sz="2640">
                <a:solidFill>
                  <a:srgbClr val="000000"/>
                </a:solidFill>
                <a:latin typeface="Open Sans Extra Bold"/>
                <a:ea typeface="Open Sans Extra Bold"/>
                <a:cs typeface="Open Sans Extra Bold"/>
                <a:sym typeface="Open Sans Extra Bold"/>
              </a:rPr>
              <a:t>It combines the best of both worlds, improving both speed and accuracy without sacrificing performance​</a:t>
            </a:r>
            <a:r>
              <a:rPr lang="en-US" sz="2640">
                <a:solidFill>
                  <a:srgbClr val="000000"/>
                </a:solidFill>
                <a:latin typeface="Open Sans Extra Bold"/>
                <a:ea typeface="Open Sans Extra Bold"/>
                <a:cs typeface="Open Sans Extra Bold"/>
                <a:sym typeface="Open Sans Extra Bold"/>
              </a:rPr>
              <a: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1495867" y="3349511"/>
            <a:ext cx="6618038" cy="2257019"/>
          </a:xfrm>
          <a:custGeom>
            <a:avLst/>
            <a:gdLst/>
            <a:ahLst/>
            <a:cxnLst/>
            <a:rect r="r" b="b" t="t" l="l"/>
            <a:pathLst>
              <a:path h="2257019" w="6618038">
                <a:moveTo>
                  <a:pt x="0" y="0"/>
                </a:moveTo>
                <a:lnTo>
                  <a:pt x="6618038" y="0"/>
                </a:lnTo>
                <a:lnTo>
                  <a:pt x="6618038" y="2257018"/>
                </a:lnTo>
                <a:lnTo>
                  <a:pt x="0" y="2257018"/>
                </a:lnTo>
                <a:lnTo>
                  <a:pt x="0" y="0"/>
                </a:lnTo>
                <a:close/>
              </a:path>
            </a:pathLst>
          </a:custGeom>
          <a:blipFill>
            <a:blip r:embed="rId2"/>
            <a:stretch>
              <a:fillRect l="0" t="0" r="0" b="0"/>
            </a:stretch>
          </a:blipFill>
        </p:spPr>
      </p:sp>
      <p:sp>
        <p:nvSpPr>
          <p:cNvPr name="TextBox 9" id="9"/>
          <p:cNvSpPr txBox="true"/>
          <p:nvPr/>
        </p:nvSpPr>
        <p:spPr>
          <a:xfrm rot="0">
            <a:off x="1966243" y="576062"/>
            <a:ext cx="14355514"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YOLOv9 - Advancements </a:t>
            </a:r>
          </a:p>
        </p:txBody>
      </p:sp>
      <p:sp>
        <p:nvSpPr>
          <p:cNvPr name="TextBox 10" id="10"/>
          <p:cNvSpPr txBox="true"/>
          <p:nvPr/>
        </p:nvSpPr>
        <p:spPr>
          <a:xfrm rot="0">
            <a:off x="2440618" y="2462618"/>
            <a:ext cx="3605451" cy="462742"/>
          </a:xfrm>
          <a:prstGeom prst="rect">
            <a:avLst/>
          </a:prstGeom>
        </p:spPr>
        <p:txBody>
          <a:bodyPr anchor="t" rtlCol="false" tIns="0" lIns="0" bIns="0" rIns="0">
            <a:spAutoFit/>
          </a:bodyPr>
          <a:lstStyle/>
          <a:p>
            <a:pPr algn="ctr">
              <a:lnSpc>
                <a:spcPts val="3894"/>
              </a:lnSpc>
              <a:spcBef>
                <a:spcPct val="0"/>
              </a:spcBef>
            </a:pPr>
            <a:r>
              <a:rPr lang="en-US" sz="2781">
                <a:solidFill>
                  <a:srgbClr val="000000"/>
                </a:solidFill>
                <a:latin typeface="Open Sans Extra Bold"/>
                <a:ea typeface="Open Sans Extra Bold"/>
                <a:cs typeface="Open Sans Extra Bold"/>
                <a:sym typeface="Open Sans Extra Bold"/>
              </a:rPr>
              <a:t>Reversible Function</a:t>
            </a:r>
          </a:p>
        </p:txBody>
      </p:sp>
      <p:sp>
        <p:nvSpPr>
          <p:cNvPr name="TextBox 11" id="11"/>
          <p:cNvSpPr txBox="true"/>
          <p:nvPr/>
        </p:nvSpPr>
        <p:spPr>
          <a:xfrm rot="0">
            <a:off x="10349271" y="4059555"/>
            <a:ext cx="339542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ea typeface="Open Sans Extra Bold"/>
                <a:cs typeface="Open Sans Extra Bold"/>
                <a:sym typeface="Open Sans Extra Bold"/>
              </a:rPr>
              <a:t>v : Reverse transformation </a:t>
            </a:r>
          </a:p>
        </p:txBody>
      </p:sp>
      <p:sp>
        <p:nvSpPr>
          <p:cNvPr name="TextBox 12" id="12"/>
          <p:cNvSpPr txBox="true"/>
          <p:nvPr/>
        </p:nvSpPr>
        <p:spPr>
          <a:xfrm rot="0">
            <a:off x="10349256" y="3679190"/>
            <a:ext cx="3283387"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ea typeface="Open Sans Extra Bold"/>
                <a:cs typeface="Open Sans Extra Bold"/>
                <a:sym typeface="Open Sans Extra Bold"/>
              </a:rPr>
              <a:t>r : Foward transformation </a:t>
            </a:r>
          </a:p>
        </p:txBody>
      </p:sp>
      <p:sp>
        <p:nvSpPr>
          <p:cNvPr name="TextBox 13" id="13"/>
          <p:cNvSpPr txBox="true"/>
          <p:nvPr/>
        </p:nvSpPr>
        <p:spPr>
          <a:xfrm rot="0">
            <a:off x="10330088" y="4439920"/>
            <a:ext cx="5243275"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Open Sans Extra Bold"/>
                <a:ea typeface="Open Sans Extra Bold"/>
                <a:cs typeface="Open Sans Extra Bold"/>
                <a:sym typeface="Open Sans Extra Bold"/>
              </a:rPr>
              <a:t>ψ: Parameters of forward transformation </a:t>
            </a:r>
          </a:p>
        </p:txBody>
      </p:sp>
      <p:sp>
        <p:nvSpPr>
          <p:cNvPr name="TextBox 14" id="14"/>
          <p:cNvSpPr txBox="true"/>
          <p:nvPr/>
        </p:nvSpPr>
        <p:spPr>
          <a:xfrm rot="0">
            <a:off x="10330088" y="4820285"/>
            <a:ext cx="5032891"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ea typeface="Open Sans Extra Bold"/>
                <a:cs typeface="Open Sans Extra Bold"/>
                <a:sym typeface="Open Sans Extra Bold"/>
              </a:rPr>
              <a:t>ζ: Parameters of reverse transformation</a:t>
            </a:r>
          </a:p>
        </p:txBody>
      </p:sp>
      <p:sp>
        <p:nvSpPr>
          <p:cNvPr name="TextBox 15" id="15"/>
          <p:cNvSpPr txBox="true"/>
          <p:nvPr/>
        </p:nvSpPr>
        <p:spPr>
          <a:xfrm rot="0">
            <a:off x="1495867" y="6416154"/>
            <a:ext cx="13867112" cy="1380744"/>
          </a:xfrm>
          <a:prstGeom prst="rect">
            <a:avLst/>
          </a:prstGeom>
        </p:spPr>
        <p:txBody>
          <a:bodyPr anchor="t" rtlCol="false" tIns="0" lIns="0" bIns="0" rIns="0">
            <a:spAutoFit/>
          </a:bodyPr>
          <a:lstStyle/>
          <a:p>
            <a:pPr algn="l">
              <a:lnSpc>
                <a:spcPts val="3696"/>
              </a:lnSpc>
              <a:spcBef>
                <a:spcPct val="0"/>
              </a:spcBef>
            </a:pPr>
            <a:r>
              <a:rPr lang="en-US" sz="2640">
                <a:solidFill>
                  <a:srgbClr val="000000"/>
                </a:solidFill>
                <a:latin typeface="Open Sans Extra Bold"/>
                <a:ea typeface="Open Sans Extra Bold"/>
                <a:cs typeface="Open Sans Extra Bold"/>
                <a:sym typeface="Open Sans Extra Bold"/>
              </a:rPr>
              <a:t>The use of reversible functions allows YOLOv9 to eliminate information bottlenecks by ensuring that data transformations in the network are lossless. This results in more stable gradients and better convergence during training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2941233" y="1603032"/>
            <a:ext cx="8133677"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Overview</a:t>
            </a:r>
          </a:p>
        </p:txBody>
      </p:sp>
      <p:grpSp>
        <p:nvGrpSpPr>
          <p:cNvPr name="Group 6" id="6"/>
          <p:cNvGrpSpPr/>
          <p:nvPr/>
        </p:nvGrpSpPr>
        <p:grpSpPr>
          <a:xfrm rot="0">
            <a:off x="-1644135" y="-1539673"/>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2906584" y="3817417"/>
            <a:ext cx="614741" cy="545443"/>
          </a:xfrm>
          <a:custGeom>
            <a:avLst/>
            <a:gdLst/>
            <a:ahLst/>
            <a:cxnLst/>
            <a:rect r="r" b="b" t="t" l="l"/>
            <a:pathLst>
              <a:path h="545443" w="614741">
                <a:moveTo>
                  <a:pt x="0" y="0"/>
                </a:moveTo>
                <a:lnTo>
                  <a:pt x="614741" y="0"/>
                </a:lnTo>
                <a:lnTo>
                  <a:pt x="614741" y="545442"/>
                </a:lnTo>
                <a:lnTo>
                  <a:pt x="0" y="54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3809829" y="3734800"/>
            <a:ext cx="4539557" cy="617640"/>
          </a:xfrm>
          <a:prstGeom prst="rect">
            <a:avLst/>
          </a:prstGeom>
        </p:spPr>
        <p:txBody>
          <a:bodyPr anchor="t" rtlCol="false" tIns="0" lIns="0" bIns="0" rIns="0">
            <a:spAutoFit/>
          </a:bodyPr>
          <a:lstStyle/>
          <a:p>
            <a:pPr algn="l">
              <a:lnSpc>
                <a:spcPts val="4806"/>
              </a:lnSpc>
              <a:spcBef>
                <a:spcPct val="0"/>
              </a:spcBef>
            </a:pPr>
            <a:r>
              <a:rPr lang="en-US" sz="3433" spc="-68">
                <a:solidFill>
                  <a:srgbClr val="000000"/>
                </a:solidFill>
                <a:latin typeface="Poppins"/>
                <a:ea typeface="Poppins"/>
                <a:cs typeface="Poppins"/>
                <a:sym typeface="Poppins"/>
              </a:rPr>
              <a:t>Introduction</a:t>
            </a:r>
          </a:p>
        </p:txBody>
      </p:sp>
      <p:sp>
        <p:nvSpPr>
          <p:cNvPr name="Freeform 11" id="11"/>
          <p:cNvSpPr/>
          <p:nvPr/>
        </p:nvSpPr>
        <p:spPr>
          <a:xfrm flipH="false" flipV="false" rot="5400000">
            <a:off x="2906584" y="4570003"/>
            <a:ext cx="614741" cy="545443"/>
          </a:xfrm>
          <a:custGeom>
            <a:avLst/>
            <a:gdLst/>
            <a:ahLst/>
            <a:cxnLst/>
            <a:rect r="r" b="b" t="t" l="l"/>
            <a:pathLst>
              <a:path h="545443" w="614741">
                <a:moveTo>
                  <a:pt x="0" y="0"/>
                </a:moveTo>
                <a:lnTo>
                  <a:pt x="614741" y="0"/>
                </a:lnTo>
                <a:lnTo>
                  <a:pt x="614741" y="545443"/>
                </a:lnTo>
                <a:lnTo>
                  <a:pt x="0" y="5454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3809829" y="4487386"/>
            <a:ext cx="4984729" cy="617640"/>
          </a:xfrm>
          <a:prstGeom prst="rect">
            <a:avLst/>
          </a:prstGeom>
        </p:spPr>
        <p:txBody>
          <a:bodyPr anchor="t" rtlCol="false" tIns="0" lIns="0" bIns="0" rIns="0">
            <a:spAutoFit/>
          </a:bodyPr>
          <a:lstStyle/>
          <a:p>
            <a:pPr algn="l">
              <a:lnSpc>
                <a:spcPts val="4806"/>
              </a:lnSpc>
              <a:spcBef>
                <a:spcPct val="0"/>
              </a:spcBef>
            </a:pPr>
            <a:r>
              <a:rPr lang="en-US" sz="3433" spc="-68">
                <a:solidFill>
                  <a:srgbClr val="000000"/>
                </a:solidFill>
                <a:latin typeface="Poppins"/>
                <a:ea typeface="Poppins"/>
                <a:cs typeface="Poppins"/>
                <a:sym typeface="Poppins"/>
              </a:rPr>
              <a:t>Related work</a:t>
            </a:r>
          </a:p>
        </p:txBody>
      </p:sp>
      <p:sp>
        <p:nvSpPr>
          <p:cNvPr name="TextBox 13" id="13"/>
          <p:cNvSpPr txBox="true"/>
          <p:nvPr/>
        </p:nvSpPr>
        <p:spPr>
          <a:xfrm rot="0">
            <a:off x="9609060" y="4487386"/>
            <a:ext cx="795112" cy="617640"/>
          </a:xfrm>
          <a:prstGeom prst="rect">
            <a:avLst/>
          </a:prstGeom>
        </p:spPr>
        <p:txBody>
          <a:bodyPr anchor="t" rtlCol="false" tIns="0" lIns="0" bIns="0" rIns="0">
            <a:spAutoFit/>
          </a:bodyPr>
          <a:lstStyle/>
          <a:p>
            <a:pPr algn="r">
              <a:lnSpc>
                <a:spcPts val="4806"/>
              </a:lnSpc>
              <a:spcBef>
                <a:spcPct val="0"/>
              </a:spcBef>
            </a:pPr>
            <a:r>
              <a:rPr lang="en-US" sz="3433" spc="-68">
                <a:solidFill>
                  <a:srgbClr val="000000"/>
                </a:solidFill>
                <a:latin typeface="Poppins"/>
                <a:ea typeface="Poppins"/>
                <a:cs typeface="Poppins"/>
                <a:sym typeface="Poppins"/>
              </a:rPr>
              <a:t>2</a:t>
            </a:r>
          </a:p>
        </p:txBody>
      </p:sp>
      <p:sp>
        <p:nvSpPr>
          <p:cNvPr name="Freeform 14" id="14"/>
          <p:cNvSpPr/>
          <p:nvPr/>
        </p:nvSpPr>
        <p:spPr>
          <a:xfrm flipH="false" flipV="false" rot="5400000">
            <a:off x="2906584" y="5322265"/>
            <a:ext cx="614741" cy="545443"/>
          </a:xfrm>
          <a:custGeom>
            <a:avLst/>
            <a:gdLst/>
            <a:ahLst/>
            <a:cxnLst/>
            <a:rect r="r" b="b" t="t" l="l"/>
            <a:pathLst>
              <a:path h="545443" w="614741">
                <a:moveTo>
                  <a:pt x="0" y="0"/>
                </a:moveTo>
                <a:lnTo>
                  <a:pt x="614741" y="0"/>
                </a:lnTo>
                <a:lnTo>
                  <a:pt x="614741" y="545443"/>
                </a:lnTo>
                <a:lnTo>
                  <a:pt x="0" y="5454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3809829" y="5239648"/>
            <a:ext cx="5597740" cy="617640"/>
          </a:xfrm>
          <a:prstGeom prst="rect">
            <a:avLst/>
          </a:prstGeom>
        </p:spPr>
        <p:txBody>
          <a:bodyPr anchor="t" rtlCol="false" tIns="0" lIns="0" bIns="0" rIns="0">
            <a:spAutoFit/>
          </a:bodyPr>
          <a:lstStyle/>
          <a:p>
            <a:pPr algn="l">
              <a:lnSpc>
                <a:spcPts val="4806"/>
              </a:lnSpc>
              <a:spcBef>
                <a:spcPct val="0"/>
              </a:spcBef>
            </a:pPr>
            <a:r>
              <a:rPr lang="en-US" sz="3433" spc="-68">
                <a:solidFill>
                  <a:srgbClr val="000000"/>
                </a:solidFill>
                <a:latin typeface="Poppins"/>
                <a:ea typeface="Poppins"/>
                <a:cs typeface="Poppins"/>
                <a:sym typeface="Poppins"/>
              </a:rPr>
              <a:t>Models</a:t>
            </a:r>
          </a:p>
        </p:txBody>
      </p:sp>
      <p:sp>
        <p:nvSpPr>
          <p:cNvPr name="TextBox 16" id="16"/>
          <p:cNvSpPr txBox="true"/>
          <p:nvPr/>
        </p:nvSpPr>
        <p:spPr>
          <a:xfrm rot="0">
            <a:off x="9609060" y="5239648"/>
            <a:ext cx="795112" cy="617640"/>
          </a:xfrm>
          <a:prstGeom prst="rect">
            <a:avLst/>
          </a:prstGeom>
        </p:spPr>
        <p:txBody>
          <a:bodyPr anchor="t" rtlCol="false" tIns="0" lIns="0" bIns="0" rIns="0">
            <a:spAutoFit/>
          </a:bodyPr>
          <a:lstStyle/>
          <a:p>
            <a:pPr algn="r">
              <a:lnSpc>
                <a:spcPts val="4806"/>
              </a:lnSpc>
              <a:spcBef>
                <a:spcPct val="0"/>
              </a:spcBef>
            </a:pPr>
            <a:r>
              <a:rPr lang="en-US" sz="3433" spc="-68">
                <a:solidFill>
                  <a:srgbClr val="000000"/>
                </a:solidFill>
                <a:latin typeface="Poppins"/>
                <a:ea typeface="Poppins"/>
                <a:cs typeface="Poppins"/>
                <a:sym typeface="Poppins"/>
              </a:rPr>
              <a:t>3</a:t>
            </a:r>
          </a:p>
        </p:txBody>
      </p:sp>
      <p:sp>
        <p:nvSpPr>
          <p:cNvPr name="Freeform 17" id="17"/>
          <p:cNvSpPr/>
          <p:nvPr/>
        </p:nvSpPr>
        <p:spPr>
          <a:xfrm flipH="false" flipV="false" rot="5400000">
            <a:off x="2906584" y="6074852"/>
            <a:ext cx="614741" cy="545443"/>
          </a:xfrm>
          <a:custGeom>
            <a:avLst/>
            <a:gdLst/>
            <a:ahLst/>
            <a:cxnLst/>
            <a:rect r="r" b="b" t="t" l="l"/>
            <a:pathLst>
              <a:path h="545443" w="614741">
                <a:moveTo>
                  <a:pt x="0" y="0"/>
                </a:moveTo>
                <a:lnTo>
                  <a:pt x="614741" y="0"/>
                </a:lnTo>
                <a:lnTo>
                  <a:pt x="614741" y="545442"/>
                </a:lnTo>
                <a:lnTo>
                  <a:pt x="0" y="54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3809829" y="5992235"/>
            <a:ext cx="5291235" cy="617640"/>
          </a:xfrm>
          <a:prstGeom prst="rect">
            <a:avLst/>
          </a:prstGeom>
        </p:spPr>
        <p:txBody>
          <a:bodyPr anchor="t" rtlCol="false" tIns="0" lIns="0" bIns="0" rIns="0">
            <a:spAutoFit/>
          </a:bodyPr>
          <a:lstStyle/>
          <a:p>
            <a:pPr algn="l">
              <a:lnSpc>
                <a:spcPts val="4806"/>
              </a:lnSpc>
              <a:spcBef>
                <a:spcPct val="0"/>
              </a:spcBef>
            </a:pPr>
            <a:r>
              <a:rPr lang="en-US" sz="3433" spc="-68">
                <a:solidFill>
                  <a:srgbClr val="000000"/>
                </a:solidFill>
                <a:latin typeface="Poppins"/>
                <a:ea typeface="Poppins"/>
                <a:cs typeface="Poppins"/>
                <a:sym typeface="Poppins"/>
              </a:rPr>
              <a:t>Data , Data Processing</a:t>
            </a:r>
          </a:p>
        </p:txBody>
      </p:sp>
      <p:sp>
        <p:nvSpPr>
          <p:cNvPr name="TextBox 19" id="19"/>
          <p:cNvSpPr txBox="true"/>
          <p:nvPr/>
        </p:nvSpPr>
        <p:spPr>
          <a:xfrm rot="0">
            <a:off x="9609060" y="5992235"/>
            <a:ext cx="795112" cy="617640"/>
          </a:xfrm>
          <a:prstGeom prst="rect">
            <a:avLst/>
          </a:prstGeom>
        </p:spPr>
        <p:txBody>
          <a:bodyPr anchor="t" rtlCol="false" tIns="0" lIns="0" bIns="0" rIns="0">
            <a:spAutoFit/>
          </a:bodyPr>
          <a:lstStyle/>
          <a:p>
            <a:pPr algn="r">
              <a:lnSpc>
                <a:spcPts val="4806"/>
              </a:lnSpc>
              <a:spcBef>
                <a:spcPct val="0"/>
              </a:spcBef>
            </a:pPr>
            <a:r>
              <a:rPr lang="en-US" sz="3433" spc="-68">
                <a:solidFill>
                  <a:srgbClr val="000000"/>
                </a:solidFill>
                <a:latin typeface="Poppins"/>
                <a:ea typeface="Poppins"/>
                <a:cs typeface="Poppins"/>
                <a:sym typeface="Poppins"/>
              </a:rPr>
              <a:t>4</a:t>
            </a:r>
          </a:p>
        </p:txBody>
      </p:sp>
      <p:sp>
        <p:nvSpPr>
          <p:cNvPr name="Freeform 20" id="20"/>
          <p:cNvSpPr/>
          <p:nvPr/>
        </p:nvSpPr>
        <p:spPr>
          <a:xfrm flipH="false" flipV="false" rot="5400000">
            <a:off x="2906584" y="6827114"/>
            <a:ext cx="614741" cy="545443"/>
          </a:xfrm>
          <a:custGeom>
            <a:avLst/>
            <a:gdLst/>
            <a:ahLst/>
            <a:cxnLst/>
            <a:rect r="r" b="b" t="t" l="l"/>
            <a:pathLst>
              <a:path h="545443" w="614741">
                <a:moveTo>
                  <a:pt x="0" y="0"/>
                </a:moveTo>
                <a:lnTo>
                  <a:pt x="614741" y="0"/>
                </a:lnTo>
                <a:lnTo>
                  <a:pt x="614741" y="545443"/>
                </a:lnTo>
                <a:lnTo>
                  <a:pt x="0" y="5454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3809829" y="6744497"/>
            <a:ext cx="5510167" cy="617640"/>
          </a:xfrm>
          <a:prstGeom prst="rect">
            <a:avLst/>
          </a:prstGeom>
        </p:spPr>
        <p:txBody>
          <a:bodyPr anchor="t" rtlCol="false" tIns="0" lIns="0" bIns="0" rIns="0">
            <a:spAutoFit/>
          </a:bodyPr>
          <a:lstStyle/>
          <a:p>
            <a:pPr algn="l">
              <a:lnSpc>
                <a:spcPts val="4806"/>
              </a:lnSpc>
              <a:spcBef>
                <a:spcPct val="0"/>
              </a:spcBef>
            </a:pPr>
            <a:r>
              <a:rPr lang="en-US" sz="3433" spc="-68">
                <a:solidFill>
                  <a:srgbClr val="000000"/>
                </a:solidFill>
                <a:latin typeface="Poppins"/>
                <a:ea typeface="Poppins"/>
                <a:cs typeface="Poppins"/>
                <a:sym typeface="Poppins"/>
              </a:rPr>
              <a:t>Results</a:t>
            </a:r>
          </a:p>
        </p:txBody>
      </p:sp>
      <p:sp>
        <p:nvSpPr>
          <p:cNvPr name="TextBox 22" id="22"/>
          <p:cNvSpPr txBox="true"/>
          <p:nvPr/>
        </p:nvSpPr>
        <p:spPr>
          <a:xfrm rot="0">
            <a:off x="9609060" y="6744497"/>
            <a:ext cx="795112" cy="617640"/>
          </a:xfrm>
          <a:prstGeom prst="rect">
            <a:avLst/>
          </a:prstGeom>
        </p:spPr>
        <p:txBody>
          <a:bodyPr anchor="t" rtlCol="false" tIns="0" lIns="0" bIns="0" rIns="0">
            <a:spAutoFit/>
          </a:bodyPr>
          <a:lstStyle/>
          <a:p>
            <a:pPr algn="r">
              <a:lnSpc>
                <a:spcPts val="4806"/>
              </a:lnSpc>
              <a:spcBef>
                <a:spcPct val="0"/>
              </a:spcBef>
            </a:pPr>
            <a:r>
              <a:rPr lang="en-US" sz="3433" spc="-68">
                <a:solidFill>
                  <a:srgbClr val="000000"/>
                </a:solidFill>
                <a:latin typeface="Poppins"/>
                <a:ea typeface="Poppins"/>
                <a:cs typeface="Poppins"/>
                <a:sym typeface="Poppins"/>
              </a:rPr>
              <a:t>5</a:t>
            </a:r>
          </a:p>
        </p:txBody>
      </p:sp>
      <p:sp>
        <p:nvSpPr>
          <p:cNvPr name="Freeform 23" id="23"/>
          <p:cNvSpPr/>
          <p:nvPr/>
        </p:nvSpPr>
        <p:spPr>
          <a:xfrm flipH="false" flipV="false" rot="5400000">
            <a:off x="2906584" y="7579700"/>
            <a:ext cx="614741" cy="545443"/>
          </a:xfrm>
          <a:custGeom>
            <a:avLst/>
            <a:gdLst/>
            <a:ahLst/>
            <a:cxnLst/>
            <a:rect r="r" b="b" t="t" l="l"/>
            <a:pathLst>
              <a:path h="545443" w="614741">
                <a:moveTo>
                  <a:pt x="0" y="0"/>
                </a:moveTo>
                <a:lnTo>
                  <a:pt x="614741" y="0"/>
                </a:lnTo>
                <a:lnTo>
                  <a:pt x="614741" y="545443"/>
                </a:lnTo>
                <a:lnTo>
                  <a:pt x="0" y="5454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3816308" y="7540484"/>
            <a:ext cx="5330707" cy="616990"/>
          </a:xfrm>
          <a:prstGeom prst="rect">
            <a:avLst/>
          </a:prstGeom>
        </p:spPr>
        <p:txBody>
          <a:bodyPr anchor="t" rtlCol="false" tIns="0" lIns="0" bIns="0" rIns="0">
            <a:spAutoFit/>
          </a:bodyPr>
          <a:lstStyle/>
          <a:p>
            <a:pPr algn="l">
              <a:lnSpc>
                <a:spcPts val="4842"/>
              </a:lnSpc>
              <a:spcBef>
                <a:spcPct val="0"/>
              </a:spcBef>
            </a:pPr>
            <a:r>
              <a:rPr lang="en-US" sz="3459" spc="-69">
                <a:solidFill>
                  <a:srgbClr val="000000"/>
                </a:solidFill>
                <a:latin typeface="Poppins"/>
                <a:ea typeface="Poppins"/>
                <a:cs typeface="Poppins"/>
                <a:sym typeface="Poppins"/>
              </a:rPr>
              <a:t>Deploy</a:t>
            </a:r>
          </a:p>
        </p:txBody>
      </p:sp>
      <p:sp>
        <p:nvSpPr>
          <p:cNvPr name="TextBox 25" id="25"/>
          <p:cNvSpPr txBox="true"/>
          <p:nvPr/>
        </p:nvSpPr>
        <p:spPr>
          <a:xfrm rot="0">
            <a:off x="9609060" y="3687518"/>
            <a:ext cx="795112" cy="617640"/>
          </a:xfrm>
          <a:prstGeom prst="rect">
            <a:avLst/>
          </a:prstGeom>
        </p:spPr>
        <p:txBody>
          <a:bodyPr anchor="t" rtlCol="false" tIns="0" lIns="0" bIns="0" rIns="0">
            <a:spAutoFit/>
          </a:bodyPr>
          <a:lstStyle/>
          <a:p>
            <a:pPr algn="r">
              <a:lnSpc>
                <a:spcPts val="4806"/>
              </a:lnSpc>
              <a:spcBef>
                <a:spcPct val="0"/>
              </a:spcBef>
            </a:pPr>
            <a:r>
              <a:rPr lang="en-US" sz="3433" spc="-68">
                <a:solidFill>
                  <a:srgbClr val="000000"/>
                </a:solidFill>
                <a:latin typeface="Poppins"/>
                <a:ea typeface="Poppins"/>
                <a:cs typeface="Poppins"/>
                <a:sym typeface="Poppins"/>
              </a:rPr>
              <a:t>1</a:t>
            </a:r>
          </a:p>
        </p:txBody>
      </p:sp>
      <p:sp>
        <p:nvSpPr>
          <p:cNvPr name="TextBox 26" id="26"/>
          <p:cNvSpPr txBox="true"/>
          <p:nvPr/>
        </p:nvSpPr>
        <p:spPr>
          <a:xfrm rot="0">
            <a:off x="9609060" y="7493274"/>
            <a:ext cx="795112" cy="617640"/>
          </a:xfrm>
          <a:prstGeom prst="rect">
            <a:avLst/>
          </a:prstGeom>
        </p:spPr>
        <p:txBody>
          <a:bodyPr anchor="t" rtlCol="false" tIns="0" lIns="0" bIns="0" rIns="0">
            <a:spAutoFit/>
          </a:bodyPr>
          <a:lstStyle/>
          <a:p>
            <a:pPr algn="r">
              <a:lnSpc>
                <a:spcPts val="4806"/>
              </a:lnSpc>
              <a:spcBef>
                <a:spcPct val="0"/>
              </a:spcBef>
            </a:pPr>
            <a:r>
              <a:rPr lang="en-US" sz="3433" spc="-68">
                <a:solidFill>
                  <a:srgbClr val="000000"/>
                </a:solidFill>
                <a:latin typeface="Poppins"/>
                <a:ea typeface="Poppins"/>
                <a:cs typeface="Poppins"/>
                <a:sym typeface="Poppins"/>
              </a:rPr>
              <a:t>6</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3805855" y="2238639"/>
            <a:ext cx="10676290" cy="7019661"/>
          </a:xfrm>
          <a:custGeom>
            <a:avLst/>
            <a:gdLst/>
            <a:ahLst/>
            <a:cxnLst/>
            <a:rect r="r" b="b" t="t" l="l"/>
            <a:pathLst>
              <a:path h="7019661" w="10676290">
                <a:moveTo>
                  <a:pt x="0" y="0"/>
                </a:moveTo>
                <a:lnTo>
                  <a:pt x="10676290" y="0"/>
                </a:lnTo>
                <a:lnTo>
                  <a:pt x="10676290" y="7019661"/>
                </a:lnTo>
                <a:lnTo>
                  <a:pt x="0" y="7019661"/>
                </a:lnTo>
                <a:lnTo>
                  <a:pt x="0" y="0"/>
                </a:lnTo>
                <a:close/>
              </a:path>
            </a:pathLst>
          </a:custGeom>
          <a:blipFill>
            <a:blip r:embed="rId2"/>
            <a:stretch>
              <a:fillRect l="0" t="0" r="0" b="0"/>
            </a:stretch>
          </a:blipFill>
        </p:spPr>
      </p:sp>
      <p:sp>
        <p:nvSpPr>
          <p:cNvPr name="TextBox 9" id="9"/>
          <p:cNvSpPr txBox="true"/>
          <p:nvPr/>
        </p:nvSpPr>
        <p:spPr>
          <a:xfrm rot="0">
            <a:off x="6560999" y="576062"/>
            <a:ext cx="5166003"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YOLOv10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1028700" y="4238303"/>
            <a:ext cx="11434860" cy="5710404"/>
          </a:xfrm>
          <a:custGeom>
            <a:avLst/>
            <a:gdLst/>
            <a:ahLst/>
            <a:cxnLst/>
            <a:rect r="r" b="b" t="t" l="l"/>
            <a:pathLst>
              <a:path h="5710404" w="11434860">
                <a:moveTo>
                  <a:pt x="0" y="0"/>
                </a:moveTo>
                <a:lnTo>
                  <a:pt x="11434860" y="0"/>
                </a:lnTo>
                <a:lnTo>
                  <a:pt x="11434860" y="5710404"/>
                </a:lnTo>
                <a:lnTo>
                  <a:pt x="0" y="5710404"/>
                </a:lnTo>
                <a:lnTo>
                  <a:pt x="0" y="0"/>
                </a:lnTo>
                <a:close/>
              </a:path>
            </a:pathLst>
          </a:custGeom>
          <a:blipFill>
            <a:blip r:embed="rId2"/>
            <a:stretch>
              <a:fillRect l="0" t="0" r="-42848" b="-27529"/>
            </a:stretch>
          </a:blipFill>
        </p:spPr>
      </p:sp>
      <p:sp>
        <p:nvSpPr>
          <p:cNvPr name="TextBox 9" id="9"/>
          <p:cNvSpPr txBox="true"/>
          <p:nvPr/>
        </p:nvSpPr>
        <p:spPr>
          <a:xfrm rot="0">
            <a:off x="1784003" y="576062"/>
            <a:ext cx="14719995"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YOLOv10 - Advancements</a:t>
            </a:r>
          </a:p>
        </p:txBody>
      </p:sp>
      <p:sp>
        <p:nvSpPr>
          <p:cNvPr name="TextBox 10" id="10"/>
          <p:cNvSpPr txBox="true"/>
          <p:nvPr/>
        </p:nvSpPr>
        <p:spPr>
          <a:xfrm rot="0">
            <a:off x="1028700" y="2019417"/>
            <a:ext cx="3989626" cy="564011"/>
          </a:xfrm>
          <a:prstGeom prst="rect">
            <a:avLst/>
          </a:prstGeom>
        </p:spPr>
        <p:txBody>
          <a:bodyPr anchor="t" rtlCol="false" tIns="0" lIns="0" bIns="0" rIns="0">
            <a:spAutoFit/>
          </a:bodyPr>
          <a:lstStyle/>
          <a:p>
            <a:pPr algn="ctr">
              <a:lnSpc>
                <a:spcPts val="4639"/>
              </a:lnSpc>
              <a:spcBef>
                <a:spcPct val="0"/>
              </a:spcBef>
            </a:pPr>
            <a:r>
              <a:rPr lang="en-US" b="true" sz="3314">
                <a:solidFill>
                  <a:srgbClr val="051D40"/>
                </a:solidFill>
                <a:latin typeface="Open Sans Extra Bold"/>
                <a:ea typeface="Open Sans Extra Bold"/>
                <a:cs typeface="Open Sans Extra Bold"/>
                <a:sym typeface="Open Sans Extra Bold"/>
              </a:rPr>
              <a:t>NMS-Free Training</a:t>
            </a:r>
          </a:p>
        </p:txBody>
      </p:sp>
      <p:sp>
        <p:nvSpPr>
          <p:cNvPr name="TextBox 11" id="11"/>
          <p:cNvSpPr txBox="true"/>
          <p:nvPr/>
        </p:nvSpPr>
        <p:spPr>
          <a:xfrm rot="0">
            <a:off x="1028700" y="2728973"/>
            <a:ext cx="15413055" cy="1653540"/>
          </a:xfrm>
          <a:prstGeom prst="rect">
            <a:avLst/>
          </a:prstGeom>
        </p:spPr>
        <p:txBody>
          <a:bodyPr anchor="t" rtlCol="false" tIns="0" lIns="0" bIns="0" rIns="0">
            <a:spAutoFit/>
          </a:bodyPr>
          <a:lstStyle/>
          <a:p>
            <a:pPr algn="l">
              <a:lnSpc>
                <a:spcPts val="3359"/>
              </a:lnSpc>
            </a:pPr>
            <a:r>
              <a:rPr lang="en-US" sz="2400">
                <a:solidFill>
                  <a:srgbClr val="051D40"/>
                </a:solidFill>
                <a:latin typeface="Open Sans Extra Bold"/>
                <a:ea typeface="Open Sans Extra Bold"/>
                <a:cs typeface="Open Sans Extra Bold"/>
                <a:sym typeface="Open Sans Extra Bold"/>
              </a:rPr>
              <a:t>YOLOv10 eliminates the need for Non-Maximum Suppression (NMS) during inference by employing consistent dual assignments.</a:t>
            </a:r>
            <a:r>
              <a:rPr lang="en-US" sz="2400">
                <a:solidFill>
                  <a:srgbClr val="051D40"/>
                </a:solidFill>
                <a:latin typeface="Open Sans Extra Bold"/>
                <a:ea typeface="Open Sans Extra Bold"/>
                <a:cs typeface="Open Sans Extra Bold"/>
                <a:sym typeface="Open Sans Extra Bold"/>
              </a:rPr>
              <a:t> </a:t>
            </a:r>
          </a:p>
          <a:p>
            <a:pPr algn="l">
              <a:lnSpc>
                <a:spcPts val="3359"/>
              </a:lnSpc>
            </a:pPr>
            <a:r>
              <a:rPr lang="en-US" sz="2400">
                <a:solidFill>
                  <a:srgbClr val="051D40"/>
                </a:solidFill>
                <a:latin typeface="Open Sans Extra Bold"/>
                <a:ea typeface="Open Sans Extra Bold"/>
                <a:cs typeface="Open Sans Extra Bold"/>
                <a:sym typeface="Open Sans Extra Bold"/>
              </a:rPr>
              <a:t>Streamlining the detection process and reducing latency</a:t>
            </a:r>
          </a:p>
          <a:p>
            <a:pPr algn="l">
              <a:lnSpc>
                <a:spcPts val="3359"/>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13737056" y="2176091"/>
            <a:ext cx="4375587" cy="3523449"/>
          </a:xfrm>
          <a:custGeom>
            <a:avLst/>
            <a:gdLst/>
            <a:ahLst/>
            <a:cxnLst/>
            <a:rect r="r" b="b" t="t" l="l"/>
            <a:pathLst>
              <a:path h="3523449" w="4375587">
                <a:moveTo>
                  <a:pt x="0" y="0"/>
                </a:moveTo>
                <a:lnTo>
                  <a:pt x="4375588" y="0"/>
                </a:lnTo>
                <a:lnTo>
                  <a:pt x="4375588" y="3523448"/>
                </a:lnTo>
                <a:lnTo>
                  <a:pt x="0" y="3523448"/>
                </a:lnTo>
                <a:lnTo>
                  <a:pt x="0" y="0"/>
                </a:lnTo>
                <a:close/>
              </a:path>
            </a:pathLst>
          </a:custGeom>
          <a:blipFill>
            <a:blip r:embed="rId2"/>
            <a:stretch>
              <a:fillRect l="0" t="0" r="0" b="0"/>
            </a:stretch>
          </a:blipFill>
        </p:spPr>
      </p:sp>
      <p:sp>
        <p:nvSpPr>
          <p:cNvPr name="TextBox 9" id="9"/>
          <p:cNvSpPr txBox="true"/>
          <p:nvPr/>
        </p:nvSpPr>
        <p:spPr>
          <a:xfrm rot="0">
            <a:off x="1784003" y="576062"/>
            <a:ext cx="14719995"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YOLOv10 - Advancements</a:t>
            </a:r>
          </a:p>
        </p:txBody>
      </p:sp>
      <p:sp>
        <p:nvSpPr>
          <p:cNvPr name="TextBox 10" id="10"/>
          <p:cNvSpPr txBox="true"/>
          <p:nvPr/>
        </p:nvSpPr>
        <p:spPr>
          <a:xfrm rot="0">
            <a:off x="1147702" y="7708383"/>
            <a:ext cx="6894433" cy="1144544"/>
          </a:xfrm>
          <a:prstGeom prst="rect">
            <a:avLst/>
          </a:prstGeom>
        </p:spPr>
        <p:txBody>
          <a:bodyPr anchor="t" rtlCol="false" tIns="0" lIns="0" bIns="0" rIns="0">
            <a:spAutoFit/>
          </a:bodyPr>
          <a:lstStyle/>
          <a:p>
            <a:pPr algn="l">
              <a:lnSpc>
                <a:spcPts val="4639"/>
              </a:lnSpc>
            </a:pPr>
            <a:r>
              <a:rPr lang="en-US" sz="3314">
                <a:solidFill>
                  <a:srgbClr val="051D40"/>
                </a:solidFill>
                <a:latin typeface="Open Sans Extra Bold"/>
                <a:ea typeface="Open Sans Extra Bold"/>
                <a:cs typeface="Open Sans Extra Bold"/>
                <a:sym typeface="Open Sans Extra Bold"/>
              </a:rPr>
              <a:t>Lightw</a:t>
            </a:r>
            <a:r>
              <a:rPr lang="en-US" b="true" sz="3314">
                <a:solidFill>
                  <a:srgbClr val="051D40"/>
                </a:solidFill>
                <a:latin typeface="Open Sans Extra Bold"/>
                <a:ea typeface="Open Sans Extra Bold"/>
                <a:cs typeface="Open Sans Extra Bold"/>
                <a:sym typeface="Open Sans Extra Bold"/>
              </a:rPr>
              <a:t>eight Classification Head</a:t>
            </a:r>
          </a:p>
          <a:p>
            <a:pPr algn="l">
              <a:lnSpc>
                <a:spcPts val="4639"/>
              </a:lnSpc>
            </a:pPr>
          </a:p>
        </p:txBody>
      </p:sp>
      <p:sp>
        <p:nvSpPr>
          <p:cNvPr name="TextBox 11" id="11"/>
          <p:cNvSpPr txBox="true"/>
          <p:nvPr/>
        </p:nvSpPr>
        <p:spPr>
          <a:xfrm rot="0">
            <a:off x="1147702" y="4850553"/>
            <a:ext cx="9147691" cy="1144544"/>
          </a:xfrm>
          <a:prstGeom prst="rect">
            <a:avLst/>
          </a:prstGeom>
        </p:spPr>
        <p:txBody>
          <a:bodyPr anchor="t" rtlCol="false" tIns="0" lIns="0" bIns="0" rIns="0">
            <a:spAutoFit/>
          </a:bodyPr>
          <a:lstStyle/>
          <a:p>
            <a:pPr algn="l">
              <a:lnSpc>
                <a:spcPts val="4639"/>
              </a:lnSpc>
            </a:pPr>
            <a:r>
              <a:rPr lang="en-US" sz="3314">
                <a:solidFill>
                  <a:srgbClr val="051D40"/>
                </a:solidFill>
                <a:latin typeface="Open Sans Extra Bold"/>
                <a:ea typeface="Open Sans Extra Bold"/>
                <a:cs typeface="Open Sans Extra Bold"/>
                <a:sym typeface="Open Sans Extra Bold"/>
              </a:rPr>
              <a:t>Spat</a:t>
            </a:r>
            <a:r>
              <a:rPr lang="en-US" b="true" sz="3314">
                <a:solidFill>
                  <a:srgbClr val="051D40"/>
                </a:solidFill>
                <a:latin typeface="Open Sans Extra Bold"/>
                <a:ea typeface="Open Sans Extra Bold"/>
                <a:cs typeface="Open Sans Extra Bold"/>
                <a:sym typeface="Open Sans Extra Bold"/>
              </a:rPr>
              <a:t>ial-Channel Decoupled Downsampling</a:t>
            </a:r>
          </a:p>
          <a:p>
            <a:pPr algn="l">
              <a:lnSpc>
                <a:spcPts val="4639"/>
              </a:lnSpc>
            </a:pPr>
          </a:p>
        </p:txBody>
      </p:sp>
      <p:sp>
        <p:nvSpPr>
          <p:cNvPr name="TextBox 12" id="12"/>
          <p:cNvSpPr txBox="true"/>
          <p:nvPr/>
        </p:nvSpPr>
        <p:spPr>
          <a:xfrm rot="0">
            <a:off x="1147449" y="2350139"/>
            <a:ext cx="5649873" cy="1144544"/>
          </a:xfrm>
          <a:prstGeom prst="rect">
            <a:avLst/>
          </a:prstGeom>
        </p:spPr>
        <p:txBody>
          <a:bodyPr anchor="t" rtlCol="false" tIns="0" lIns="0" bIns="0" rIns="0">
            <a:spAutoFit/>
          </a:bodyPr>
          <a:lstStyle/>
          <a:p>
            <a:pPr algn="ctr">
              <a:lnSpc>
                <a:spcPts val="4639"/>
              </a:lnSpc>
            </a:pPr>
            <a:r>
              <a:rPr lang="en-US" sz="3314">
                <a:solidFill>
                  <a:srgbClr val="000000"/>
                </a:solidFill>
                <a:latin typeface="Open Sans Extra Bold"/>
                <a:ea typeface="Open Sans Extra Bold"/>
                <a:cs typeface="Open Sans Extra Bold"/>
                <a:sym typeface="Open Sans Extra Bold"/>
              </a:rPr>
              <a:t>Rank-Guid</a:t>
            </a:r>
            <a:r>
              <a:rPr lang="en-US" b="true" sz="3314">
                <a:solidFill>
                  <a:srgbClr val="000000"/>
                </a:solidFill>
                <a:latin typeface="Open Sans Extra Bold"/>
                <a:ea typeface="Open Sans Extra Bold"/>
                <a:cs typeface="Open Sans Extra Bold"/>
                <a:sym typeface="Open Sans Extra Bold"/>
              </a:rPr>
              <a:t>ed Block Design</a:t>
            </a:r>
          </a:p>
          <a:p>
            <a:pPr algn="ctr">
              <a:lnSpc>
                <a:spcPts val="4639"/>
              </a:lnSpc>
            </a:pPr>
          </a:p>
        </p:txBody>
      </p:sp>
      <p:sp>
        <p:nvSpPr>
          <p:cNvPr name="TextBox 13" id="13"/>
          <p:cNvSpPr txBox="true"/>
          <p:nvPr/>
        </p:nvSpPr>
        <p:spPr>
          <a:xfrm rot="0">
            <a:off x="1147702" y="3267718"/>
            <a:ext cx="13147298" cy="815340"/>
          </a:xfrm>
          <a:prstGeom prst="rect">
            <a:avLst/>
          </a:prstGeom>
        </p:spPr>
        <p:txBody>
          <a:bodyPr anchor="t" rtlCol="false" tIns="0" lIns="0" bIns="0" rIns="0">
            <a:spAutoFit/>
          </a:bodyPr>
          <a:lstStyle/>
          <a:p>
            <a:pPr algn="just">
              <a:lnSpc>
                <a:spcPts val="3359"/>
              </a:lnSpc>
            </a:pPr>
            <a:r>
              <a:rPr lang="en-US" sz="2400">
                <a:solidFill>
                  <a:srgbClr val="000000"/>
                </a:solidFill>
                <a:latin typeface="Open Sans Extra Bold"/>
                <a:ea typeface="Open Sans Extra Bold"/>
                <a:cs typeface="Open Sans Extra Bold"/>
                <a:sym typeface="Open Sans Extra Bold"/>
              </a:rPr>
              <a:t>Introduces a compact inverted block (CIB) structure, informed by rank analysis to optimize redundancy in deeper layers</a:t>
            </a:r>
          </a:p>
        </p:txBody>
      </p:sp>
      <p:sp>
        <p:nvSpPr>
          <p:cNvPr name="TextBox 14" id="14"/>
          <p:cNvSpPr txBox="true"/>
          <p:nvPr/>
        </p:nvSpPr>
        <p:spPr>
          <a:xfrm rot="0">
            <a:off x="1147449" y="5751438"/>
            <a:ext cx="13147551" cy="1234440"/>
          </a:xfrm>
          <a:prstGeom prst="rect">
            <a:avLst/>
          </a:prstGeom>
        </p:spPr>
        <p:txBody>
          <a:bodyPr anchor="t" rtlCol="false" tIns="0" lIns="0" bIns="0" rIns="0">
            <a:spAutoFit/>
          </a:bodyPr>
          <a:lstStyle/>
          <a:p>
            <a:pPr algn="just">
              <a:lnSpc>
                <a:spcPts val="3359"/>
              </a:lnSpc>
            </a:pPr>
            <a:r>
              <a:rPr lang="en-US" sz="2400">
                <a:solidFill>
                  <a:srgbClr val="000000"/>
                </a:solidFill>
                <a:latin typeface="Open Sans Extra Bold"/>
                <a:ea typeface="Open Sans Extra Bold"/>
                <a:cs typeface="Open Sans Extra Bold"/>
                <a:sym typeface="Open Sans Extra Bold"/>
              </a:rPr>
              <a:t>Applies pointwise convolution for channel modification, then depthwise convolution for spatial downsampling, significantly reducing computational costs and preserving information</a:t>
            </a:r>
          </a:p>
        </p:txBody>
      </p:sp>
      <p:sp>
        <p:nvSpPr>
          <p:cNvPr name="TextBox 15" id="15"/>
          <p:cNvSpPr txBox="true"/>
          <p:nvPr/>
        </p:nvSpPr>
        <p:spPr>
          <a:xfrm rot="0">
            <a:off x="1147449" y="8652753"/>
            <a:ext cx="13147298" cy="396240"/>
          </a:xfrm>
          <a:prstGeom prst="rect">
            <a:avLst/>
          </a:prstGeom>
        </p:spPr>
        <p:txBody>
          <a:bodyPr anchor="t" rtlCol="false" tIns="0" lIns="0" bIns="0" rIns="0">
            <a:spAutoFit/>
          </a:bodyPr>
          <a:lstStyle/>
          <a:p>
            <a:pPr algn="just">
              <a:lnSpc>
                <a:spcPts val="3359"/>
              </a:lnSpc>
            </a:pPr>
            <a:r>
              <a:rPr lang="en-US" sz="2400">
                <a:solidFill>
                  <a:srgbClr val="000000"/>
                </a:solidFill>
                <a:latin typeface="Open Sans Extra Bold"/>
                <a:ea typeface="Open Sans Extra Bold"/>
                <a:cs typeface="Open Sans Extra Bold"/>
                <a:sym typeface="Open Sans Extra Bold"/>
              </a:rPr>
              <a:t> </a:t>
            </a:r>
            <a:r>
              <a:rPr lang="en-US" sz="2400">
                <a:solidFill>
                  <a:srgbClr val="000000"/>
                </a:solidFill>
                <a:latin typeface="Open Sans Extra Bold"/>
                <a:ea typeface="Open Sans Extra Bold"/>
                <a:cs typeface="Open Sans Extra Bold"/>
                <a:sym typeface="Open Sans Extra Bold"/>
              </a:rPr>
              <a:t>Convolutions (3×3) followed by a 1×1 convolution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855034" y="6165650"/>
            <a:ext cx="2690466" cy="3920758"/>
          </a:xfrm>
          <a:custGeom>
            <a:avLst/>
            <a:gdLst/>
            <a:ahLst/>
            <a:cxnLst/>
            <a:rect r="r" b="b" t="t" l="l"/>
            <a:pathLst>
              <a:path h="3920758" w="2690466">
                <a:moveTo>
                  <a:pt x="0" y="0"/>
                </a:moveTo>
                <a:lnTo>
                  <a:pt x="2690466" y="0"/>
                </a:lnTo>
                <a:lnTo>
                  <a:pt x="2690466" y="3920758"/>
                </a:lnTo>
                <a:lnTo>
                  <a:pt x="0" y="3920758"/>
                </a:lnTo>
                <a:lnTo>
                  <a:pt x="0" y="0"/>
                </a:lnTo>
                <a:close/>
              </a:path>
            </a:pathLst>
          </a:custGeom>
          <a:blipFill>
            <a:blip r:embed="rId2"/>
            <a:stretch>
              <a:fillRect l="0" t="0" r="-4091" b="0"/>
            </a:stretch>
          </a:blipFill>
        </p:spPr>
      </p:sp>
      <p:sp>
        <p:nvSpPr>
          <p:cNvPr name="TextBox 9" id="9"/>
          <p:cNvSpPr txBox="true"/>
          <p:nvPr/>
        </p:nvSpPr>
        <p:spPr>
          <a:xfrm rot="0">
            <a:off x="1784003" y="576062"/>
            <a:ext cx="14719995"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YOLOv10 - Advancements</a:t>
            </a:r>
          </a:p>
        </p:txBody>
      </p:sp>
      <p:sp>
        <p:nvSpPr>
          <p:cNvPr name="TextBox 10" id="10"/>
          <p:cNvSpPr txBox="true"/>
          <p:nvPr/>
        </p:nvSpPr>
        <p:spPr>
          <a:xfrm rot="0">
            <a:off x="1146322" y="4579981"/>
            <a:ext cx="5851565" cy="563519"/>
          </a:xfrm>
          <a:prstGeom prst="rect">
            <a:avLst/>
          </a:prstGeom>
        </p:spPr>
        <p:txBody>
          <a:bodyPr anchor="t" rtlCol="false" tIns="0" lIns="0" bIns="0" rIns="0">
            <a:spAutoFit/>
          </a:bodyPr>
          <a:lstStyle/>
          <a:p>
            <a:pPr algn="l">
              <a:lnSpc>
                <a:spcPts val="4639"/>
              </a:lnSpc>
            </a:pPr>
            <a:r>
              <a:rPr lang="en-US" sz="3314">
                <a:solidFill>
                  <a:srgbClr val="000000"/>
                </a:solidFill>
                <a:latin typeface="Open Sans Extra Bold"/>
                <a:ea typeface="Open Sans Extra Bold"/>
                <a:cs typeface="Open Sans Extra Bold"/>
                <a:sym typeface="Open Sans Extra Bold"/>
              </a:rPr>
              <a:t>Partial Self-Attention (PSA)</a:t>
            </a:r>
          </a:p>
        </p:txBody>
      </p:sp>
      <p:sp>
        <p:nvSpPr>
          <p:cNvPr name="TextBox 11" id="11"/>
          <p:cNvSpPr txBox="true"/>
          <p:nvPr/>
        </p:nvSpPr>
        <p:spPr>
          <a:xfrm rot="0">
            <a:off x="-783434" y="2223758"/>
            <a:ext cx="9396595" cy="563519"/>
          </a:xfrm>
          <a:prstGeom prst="rect">
            <a:avLst/>
          </a:prstGeom>
        </p:spPr>
        <p:txBody>
          <a:bodyPr anchor="t" rtlCol="false" tIns="0" lIns="0" bIns="0" rIns="0">
            <a:spAutoFit/>
          </a:bodyPr>
          <a:lstStyle/>
          <a:p>
            <a:pPr algn="ctr">
              <a:lnSpc>
                <a:spcPts val="4639"/>
              </a:lnSpc>
            </a:pPr>
            <a:r>
              <a:rPr lang="en-US" sz="3314">
                <a:solidFill>
                  <a:srgbClr val="000000"/>
                </a:solidFill>
                <a:latin typeface="Open Sans Extra Bold"/>
                <a:ea typeface="Open Sans Extra Bold"/>
                <a:cs typeface="Open Sans Extra Bold"/>
                <a:sym typeface="Open Sans Extra Bold"/>
              </a:rPr>
              <a:t>Large-Kernel Convolution</a:t>
            </a:r>
          </a:p>
        </p:txBody>
      </p:sp>
      <p:sp>
        <p:nvSpPr>
          <p:cNvPr name="TextBox 12" id="12"/>
          <p:cNvSpPr txBox="true"/>
          <p:nvPr/>
        </p:nvSpPr>
        <p:spPr>
          <a:xfrm rot="0">
            <a:off x="1146322" y="3156909"/>
            <a:ext cx="15237122" cy="1234440"/>
          </a:xfrm>
          <a:prstGeom prst="rect">
            <a:avLst/>
          </a:prstGeom>
        </p:spPr>
        <p:txBody>
          <a:bodyPr anchor="t" rtlCol="false" tIns="0" lIns="0" bIns="0" rIns="0">
            <a:spAutoFit/>
          </a:bodyPr>
          <a:lstStyle/>
          <a:p>
            <a:pPr algn="l">
              <a:lnSpc>
                <a:spcPts val="3359"/>
              </a:lnSpc>
            </a:pPr>
            <a:r>
              <a:rPr lang="en-US" sz="2400">
                <a:solidFill>
                  <a:srgbClr val="000000"/>
                </a:solidFill>
                <a:latin typeface="Open Sans Extra Bold"/>
                <a:ea typeface="Open Sans Extra Bold"/>
                <a:cs typeface="Open Sans Extra Bold"/>
                <a:sym typeface="Open Sans Extra Bold"/>
              </a:rPr>
              <a:t>YOLOv10 employs large-kernel depthwise convolutions selectively in deeper stages, enhancing the receptive field without compromising shallow feature detection or increasing latency significantly</a:t>
            </a:r>
          </a:p>
        </p:txBody>
      </p:sp>
      <p:sp>
        <p:nvSpPr>
          <p:cNvPr name="TextBox 13" id="13"/>
          <p:cNvSpPr txBox="true"/>
          <p:nvPr/>
        </p:nvSpPr>
        <p:spPr>
          <a:xfrm rot="0">
            <a:off x="1146322" y="5274110"/>
            <a:ext cx="15237122" cy="815340"/>
          </a:xfrm>
          <a:prstGeom prst="rect">
            <a:avLst/>
          </a:prstGeom>
        </p:spPr>
        <p:txBody>
          <a:bodyPr anchor="t" rtlCol="false" tIns="0" lIns="0" bIns="0" rIns="0">
            <a:spAutoFit/>
          </a:bodyPr>
          <a:lstStyle/>
          <a:p>
            <a:pPr algn="l">
              <a:lnSpc>
                <a:spcPts val="3359"/>
              </a:lnSpc>
            </a:pPr>
            <a:r>
              <a:rPr lang="en-US" sz="2400">
                <a:solidFill>
                  <a:srgbClr val="000000"/>
                </a:solidFill>
                <a:latin typeface="Open Sans Extra Bold"/>
                <a:ea typeface="Open Sans Extra Bold"/>
                <a:cs typeface="Open Sans Extra Bold"/>
                <a:sym typeface="Open Sans Extra Bold"/>
              </a:rPr>
              <a:t>Processes only one segment of features through efficient NPSA blocks, followed by concatenation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724222" y="-4507687"/>
            <a:ext cx="5924489" cy="592448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2555971" y="2290560"/>
            <a:ext cx="13176058" cy="7411532"/>
          </a:xfrm>
          <a:custGeom>
            <a:avLst/>
            <a:gdLst/>
            <a:ahLst/>
            <a:cxnLst/>
            <a:rect r="r" b="b" t="t" l="l"/>
            <a:pathLst>
              <a:path h="7411532" w="13176058">
                <a:moveTo>
                  <a:pt x="0" y="0"/>
                </a:moveTo>
                <a:lnTo>
                  <a:pt x="13176058" y="0"/>
                </a:lnTo>
                <a:lnTo>
                  <a:pt x="13176058" y="7411533"/>
                </a:lnTo>
                <a:lnTo>
                  <a:pt x="0" y="7411533"/>
                </a:lnTo>
                <a:lnTo>
                  <a:pt x="0" y="0"/>
                </a:lnTo>
                <a:close/>
              </a:path>
            </a:pathLst>
          </a:custGeom>
          <a:blipFill>
            <a:blip r:embed="rId2"/>
            <a:stretch>
              <a:fillRect l="0" t="0" r="0" b="0"/>
            </a:stretch>
          </a:blipFill>
        </p:spPr>
      </p:sp>
      <p:sp>
        <p:nvSpPr>
          <p:cNvPr name="TextBox 6" id="6"/>
          <p:cNvSpPr txBox="true"/>
          <p:nvPr/>
        </p:nvSpPr>
        <p:spPr>
          <a:xfrm rot="0">
            <a:off x="6560999" y="576062"/>
            <a:ext cx="5166003"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YOLOv11</a:t>
            </a:r>
          </a:p>
        </p:txBody>
      </p:sp>
      <p:grpSp>
        <p:nvGrpSpPr>
          <p:cNvPr name="Group 7" id="7"/>
          <p:cNvGrpSpPr/>
          <p:nvPr/>
        </p:nvGrpSpPr>
        <p:grpSpPr>
          <a:xfrm rot="0">
            <a:off x="15238003" y="8290589"/>
            <a:ext cx="7523780" cy="752378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724222" y="-4507687"/>
            <a:ext cx="5924489" cy="592448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13395272" y="1416802"/>
            <a:ext cx="2500810" cy="4207184"/>
          </a:xfrm>
          <a:custGeom>
            <a:avLst/>
            <a:gdLst/>
            <a:ahLst/>
            <a:cxnLst/>
            <a:rect r="r" b="b" t="t" l="l"/>
            <a:pathLst>
              <a:path h="4207184" w="2500810">
                <a:moveTo>
                  <a:pt x="0" y="0"/>
                </a:moveTo>
                <a:lnTo>
                  <a:pt x="2500810" y="0"/>
                </a:lnTo>
                <a:lnTo>
                  <a:pt x="2500810" y="4207184"/>
                </a:lnTo>
                <a:lnTo>
                  <a:pt x="0" y="4207184"/>
                </a:lnTo>
                <a:lnTo>
                  <a:pt x="0" y="0"/>
                </a:lnTo>
                <a:close/>
              </a:path>
            </a:pathLst>
          </a:custGeom>
          <a:blipFill>
            <a:blip r:embed="rId2"/>
            <a:stretch>
              <a:fillRect l="-1790" t="0" r="-128423" b="-7421"/>
            </a:stretch>
          </a:blipFill>
        </p:spPr>
      </p:sp>
      <p:sp>
        <p:nvSpPr>
          <p:cNvPr name="Freeform 6" id="6"/>
          <p:cNvSpPr/>
          <p:nvPr/>
        </p:nvSpPr>
        <p:spPr>
          <a:xfrm flipH="false" flipV="false" rot="0">
            <a:off x="13395272" y="5715125"/>
            <a:ext cx="2548588" cy="4251435"/>
          </a:xfrm>
          <a:custGeom>
            <a:avLst/>
            <a:gdLst/>
            <a:ahLst/>
            <a:cxnLst/>
            <a:rect r="r" b="b" t="t" l="l"/>
            <a:pathLst>
              <a:path h="4251435" w="2548588">
                <a:moveTo>
                  <a:pt x="0" y="0"/>
                </a:moveTo>
                <a:lnTo>
                  <a:pt x="2548588" y="0"/>
                </a:lnTo>
                <a:lnTo>
                  <a:pt x="2548588" y="4251435"/>
                </a:lnTo>
                <a:lnTo>
                  <a:pt x="0" y="4251435"/>
                </a:lnTo>
                <a:lnTo>
                  <a:pt x="0" y="0"/>
                </a:lnTo>
                <a:close/>
              </a:path>
            </a:pathLst>
          </a:custGeom>
          <a:blipFill>
            <a:blip r:embed="rId3"/>
            <a:stretch>
              <a:fillRect l="-99156" t="0" r="-100735" b="0"/>
            </a:stretch>
          </a:blipFill>
        </p:spPr>
      </p:sp>
      <p:sp>
        <p:nvSpPr>
          <p:cNvPr name="TextBox 7" id="7"/>
          <p:cNvSpPr txBox="true"/>
          <p:nvPr/>
        </p:nvSpPr>
        <p:spPr>
          <a:xfrm rot="0">
            <a:off x="1928362" y="-93229"/>
            <a:ext cx="14719697"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YOLOv11 - </a:t>
            </a:r>
            <a:r>
              <a:rPr lang="en-US" sz="8799">
                <a:solidFill>
                  <a:srgbClr val="000000"/>
                </a:solidFill>
                <a:latin typeface="Open Sans Extra Bold"/>
                <a:ea typeface="Open Sans Extra Bold"/>
                <a:cs typeface="Open Sans Extra Bold"/>
                <a:sym typeface="Open Sans Extra Bold"/>
              </a:rPr>
              <a:t>Advancements</a:t>
            </a:r>
          </a:p>
        </p:txBody>
      </p:sp>
      <p:sp>
        <p:nvSpPr>
          <p:cNvPr name="TextBox 8" id="8"/>
          <p:cNvSpPr txBox="true"/>
          <p:nvPr/>
        </p:nvSpPr>
        <p:spPr>
          <a:xfrm rot="0">
            <a:off x="514559" y="2539450"/>
            <a:ext cx="762979" cy="574903"/>
          </a:xfrm>
          <a:prstGeom prst="rect">
            <a:avLst/>
          </a:prstGeom>
        </p:spPr>
        <p:txBody>
          <a:bodyPr anchor="t" rtlCol="false" tIns="0" lIns="0" bIns="0" rIns="0">
            <a:spAutoFit/>
          </a:bodyPr>
          <a:lstStyle/>
          <a:p>
            <a:pPr algn="ctr">
              <a:lnSpc>
                <a:spcPts val="4741"/>
              </a:lnSpc>
              <a:spcBef>
                <a:spcPct val="0"/>
              </a:spcBef>
            </a:pPr>
            <a:r>
              <a:rPr lang="en-US" sz="3386">
                <a:solidFill>
                  <a:srgbClr val="000000"/>
                </a:solidFill>
                <a:latin typeface="Open Sans Extra Bold"/>
                <a:ea typeface="Open Sans Extra Bold"/>
                <a:cs typeface="Open Sans Extra Bold"/>
                <a:sym typeface="Open Sans Extra Bold"/>
              </a:rPr>
              <a:t>C2F</a:t>
            </a:r>
          </a:p>
        </p:txBody>
      </p:sp>
      <p:sp>
        <p:nvSpPr>
          <p:cNvPr name="TextBox 9" id="9"/>
          <p:cNvSpPr txBox="true"/>
          <p:nvPr/>
        </p:nvSpPr>
        <p:spPr>
          <a:xfrm rot="0">
            <a:off x="514559" y="7051510"/>
            <a:ext cx="1028282" cy="551207"/>
          </a:xfrm>
          <a:prstGeom prst="rect">
            <a:avLst/>
          </a:prstGeom>
        </p:spPr>
        <p:txBody>
          <a:bodyPr anchor="t" rtlCol="false" tIns="0" lIns="0" bIns="0" rIns="0">
            <a:spAutoFit/>
          </a:bodyPr>
          <a:lstStyle/>
          <a:p>
            <a:pPr algn="ctr">
              <a:lnSpc>
                <a:spcPts val="4520"/>
              </a:lnSpc>
              <a:spcBef>
                <a:spcPct val="0"/>
              </a:spcBef>
            </a:pPr>
            <a:r>
              <a:rPr lang="en-US" sz="3228">
                <a:solidFill>
                  <a:srgbClr val="000000"/>
                </a:solidFill>
                <a:latin typeface="Open Sans Extra Bold"/>
                <a:ea typeface="Open Sans Extra Bold"/>
                <a:cs typeface="Open Sans Extra Bold"/>
                <a:sym typeface="Open Sans Extra Bold"/>
              </a:rPr>
              <a:t>C3K2</a:t>
            </a:r>
          </a:p>
        </p:txBody>
      </p:sp>
      <p:sp>
        <p:nvSpPr>
          <p:cNvPr name="TextBox 10" id="10"/>
          <p:cNvSpPr txBox="true"/>
          <p:nvPr/>
        </p:nvSpPr>
        <p:spPr>
          <a:xfrm rot="0">
            <a:off x="514350" y="3314720"/>
            <a:ext cx="12672336" cy="1234440"/>
          </a:xfrm>
          <a:prstGeom prst="rect">
            <a:avLst/>
          </a:prstGeom>
        </p:spPr>
        <p:txBody>
          <a:bodyPr anchor="t" rtlCol="false" tIns="0" lIns="0" bIns="0" rIns="0">
            <a:spAutoFit/>
          </a:bodyPr>
          <a:lstStyle/>
          <a:p>
            <a:pPr algn="l">
              <a:lnSpc>
                <a:spcPts val="3359"/>
              </a:lnSpc>
            </a:pPr>
            <a:r>
              <a:rPr lang="en-US" sz="2400">
                <a:solidFill>
                  <a:srgbClr val="000000"/>
                </a:solidFill>
                <a:latin typeface="Open Sans Extra Bold"/>
                <a:ea typeface="Open Sans Extra Bold"/>
                <a:cs typeface="Open Sans Extra Bold"/>
                <a:sym typeface="Open Sans Extra Bold"/>
              </a:rPr>
              <a:t>The C2F block (Cross Stage Partial Focus)</a:t>
            </a:r>
            <a:r>
              <a:rPr lang="en-US" sz="2400">
                <a:solidFill>
                  <a:srgbClr val="000000"/>
                </a:solidFill>
                <a:latin typeface="Open Sans Extra Bold"/>
                <a:ea typeface="Open Sans Extra Bold"/>
                <a:cs typeface="Open Sans Extra Bold"/>
                <a:sym typeface="Open Sans Extra Bold"/>
              </a:rPr>
              <a:t> </a:t>
            </a:r>
          </a:p>
          <a:p>
            <a:pPr algn="l">
              <a:lnSpc>
                <a:spcPts val="3359"/>
              </a:lnSpc>
            </a:pPr>
            <a:r>
              <a:rPr lang="en-US" sz="2400">
                <a:solidFill>
                  <a:srgbClr val="000000"/>
                </a:solidFill>
                <a:latin typeface="Open Sans Extra Bold"/>
                <a:ea typeface="Open Sans Extra Bold"/>
                <a:cs typeface="Open Sans Extra Bold"/>
                <a:sym typeface="Open Sans Extra Bold"/>
              </a:rPr>
              <a:t>enhances efficiency and feature map preservation. It starts with a Conv Block</a:t>
            </a:r>
          </a:p>
          <a:p>
            <a:pPr algn="l">
              <a:lnSpc>
                <a:spcPts val="3359"/>
              </a:lnSpc>
              <a:spcBef>
                <a:spcPct val="0"/>
              </a:spcBef>
            </a:pPr>
          </a:p>
        </p:txBody>
      </p:sp>
      <p:sp>
        <p:nvSpPr>
          <p:cNvPr name="TextBox 11" id="11"/>
          <p:cNvSpPr txBox="true"/>
          <p:nvPr/>
        </p:nvSpPr>
        <p:spPr>
          <a:xfrm rot="0">
            <a:off x="514350" y="7802743"/>
            <a:ext cx="12672336" cy="1234440"/>
          </a:xfrm>
          <a:prstGeom prst="rect">
            <a:avLst/>
          </a:prstGeom>
        </p:spPr>
        <p:txBody>
          <a:bodyPr anchor="t" rtlCol="false" tIns="0" lIns="0" bIns="0" rIns="0">
            <a:spAutoFit/>
          </a:bodyPr>
          <a:lstStyle/>
          <a:p>
            <a:pPr algn="l">
              <a:lnSpc>
                <a:spcPts val="3359"/>
              </a:lnSpc>
            </a:pPr>
            <a:r>
              <a:rPr lang="en-US" sz="2400">
                <a:solidFill>
                  <a:srgbClr val="000000"/>
                </a:solidFill>
                <a:latin typeface="Open Sans Extra Bold"/>
                <a:ea typeface="Open Sans Extra Bold"/>
                <a:cs typeface="Open Sans Extra Bold"/>
                <a:sym typeface="Open Sans Extra Bold"/>
              </a:rPr>
              <a:t>For feature extraction, employing smaller 3x3 kernels</a:t>
            </a:r>
          </a:p>
          <a:p>
            <a:pPr algn="l">
              <a:lnSpc>
                <a:spcPts val="3359"/>
              </a:lnSpc>
            </a:pPr>
            <a:r>
              <a:rPr lang="en-US" sz="2400">
                <a:solidFill>
                  <a:srgbClr val="000000"/>
                </a:solidFill>
                <a:latin typeface="Open Sans Extra Bold"/>
                <a:ea typeface="Open Sans Extra Bold"/>
                <a:cs typeface="Open Sans Extra Bold"/>
                <a:sym typeface="Open Sans Extra Bold"/>
              </a:rPr>
              <a:t>for efficient computation while capturing essential image features</a:t>
            </a:r>
          </a:p>
          <a:p>
            <a:pPr algn="l">
              <a:lnSpc>
                <a:spcPts val="3359"/>
              </a:lnSpc>
              <a:spcBef>
                <a:spcPct val="0"/>
              </a:spcBef>
            </a:pPr>
          </a:p>
        </p:txBody>
      </p:sp>
      <p:grpSp>
        <p:nvGrpSpPr>
          <p:cNvPr name="Group 12" id="12"/>
          <p:cNvGrpSpPr/>
          <p:nvPr/>
        </p:nvGrpSpPr>
        <p:grpSpPr>
          <a:xfrm rot="0">
            <a:off x="15238003" y="8290589"/>
            <a:ext cx="7523780" cy="75237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724222" y="-4507687"/>
            <a:ext cx="5924489" cy="592448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1245016" y="5938749"/>
            <a:ext cx="5616555" cy="3742030"/>
          </a:xfrm>
          <a:custGeom>
            <a:avLst/>
            <a:gdLst/>
            <a:ahLst/>
            <a:cxnLst/>
            <a:rect r="r" b="b" t="t" l="l"/>
            <a:pathLst>
              <a:path h="3742030" w="5616555">
                <a:moveTo>
                  <a:pt x="0" y="0"/>
                </a:moveTo>
                <a:lnTo>
                  <a:pt x="5616554" y="0"/>
                </a:lnTo>
                <a:lnTo>
                  <a:pt x="5616554" y="3742029"/>
                </a:lnTo>
                <a:lnTo>
                  <a:pt x="0" y="3742029"/>
                </a:lnTo>
                <a:lnTo>
                  <a:pt x="0" y="0"/>
                </a:lnTo>
                <a:close/>
              </a:path>
            </a:pathLst>
          </a:custGeom>
          <a:blipFill>
            <a:blip r:embed="rId2"/>
            <a:stretch>
              <a:fillRect l="0" t="0" r="0" b="0"/>
            </a:stretch>
          </a:blipFill>
        </p:spPr>
      </p:sp>
      <p:sp>
        <p:nvSpPr>
          <p:cNvPr name="Freeform 6" id="6"/>
          <p:cNvSpPr/>
          <p:nvPr/>
        </p:nvSpPr>
        <p:spPr>
          <a:xfrm flipH="false" flipV="false" rot="0">
            <a:off x="10937262" y="5421067"/>
            <a:ext cx="6382508" cy="4777392"/>
          </a:xfrm>
          <a:custGeom>
            <a:avLst/>
            <a:gdLst/>
            <a:ahLst/>
            <a:cxnLst/>
            <a:rect r="r" b="b" t="t" l="l"/>
            <a:pathLst>
              <a:path h="4777392" w="6382508">
                <a:moveTo>
                  <a:pt x="0" y="0"/>
                </a:moveTo>
                <a:lnTo>
                  <a:pt x="6382508" y="0"/>
                </a:lnTo>
                <a:lnTo>
                  <a:pt x="6382508" y="4777393"/>
                </a:lnTo>
                <a:lnTo>
                  <a:pt x="0" y="4777393"/>
                </a:lnTo>
                <a:lnTo>
                  <a:pt x="0" y="0"/>
                </a:lnTo>
                <a:close/>
              </a:path>
            </a:pathLst>
          </a:custGeom>
          <a:blipFill>
            <a:blip r:embed="rId3"/>
            <a:stretch>
              <a:fillRect l="0" t="0" r="-809" b="0"/>
            </a:stretch>
          </a:blipFill>
        </p:spPr>
      </p:sp>
      <p:sp>
        <p:nvSpPr>
          <p:cNvPr name="TextBox 7" id="7"/>
          <p:cNvSpPr txBox="true"/>
          <p:nvPr/>
        </p:nvSpPr>
        <p:spPr>
          <a:xfrm rot="0">
            <a:off x="2367954" y="187960"/>
            <a:ext cx="14719697"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YOLOv11 - </a:t>
            </a:r>
            <a:r>
              <a:rPr lang="en-US" sz="8799">
                <a:solidFill>
                  <a:srgbClr val="000000"/>
                </a:solidFill>
                <a:latin typeface="Open Sans Extra Bold"/>
                <a:ea typeface="Open Sans Extra Bold"/>
                <a:cs typeface="Open Sans Extra Bold"/>
                <a:sym typeface="Open Sans Extra Bold"/>
              </a:rPr>
              <a:t>Advancements</a:t>
            </a:r>
          </a:p>
        </p:txBody>
      </p:sp>
      <p:sp>
        <p:nvSpPr>
          <p:cNvPr name="TextBox 8" id="8"/>
          <p:cNvSpPr txBox="true"/>
          <p:nvPr/>
        </p:nvSpPr>
        <p:spPr>
          <a:xfrm rot="0">
            <a:off x="319707" y="1847763"/>
            <a:ext cx="9408095" cy="1180719"/>
          </a:xfrm>
          <a:prstGeom prst="rect">
            <a:avLst/>
          </a:prstGeom>
        </p:spPr>
        <p:txBody>
          <a:bodyPr anchor="t" rtlCol="false" tIns="0" lIns="0" bIns="0" rIns="0">
            <a:spAutoFit/>
          </a:bodyPr>
          <a:lstStyle/>
          <a:p>
            <a:pPr algn="ctr">
              <a:lnSpc>
                <a:spcPts val="4746"/>
              </a:lnSpc>
              <a:spcBef>
                <a:spcPct val="0"/>
              </a:spcBef>
            </a:pPr>
            <a:r>
              <a:rPr lang="en-US" sz="3390">
                <a:solidFill>
                  <a:srgbClr val="000000"/>
                </a:solidFill>
                <a:latin typeface="Open Sans Extra Bold"/>
                <a:ea typeface="Open Sans Extra Bold"/>
                <a:cs typeface="Open Sans Extra Bold"/>
                <a:sym typeface="Open Sans Extra Bold"/>
              </a:rPr>
              <a:t>Spatial Pyramid Pooling Fast (SPFF) and Upsampling</a:t>
            </a:r>
          </a:p>
        </p:txBody>
      </p:sp>
      <p:sp>
        <p:nvSpPr>
          <p:cNvPr name="TextBox 9" id="9"/>
          <p:cNvSpPr txBox="true"/>
          <p:nvPr/>
        </p:nvSpPr>
        <p:spPr>
          <a:xfrm rot="0">
            <a:off x="9884030" y="1981018"/>
            <a:ext cx="7996000" cy="580644"/>
          </a:xfrm>
          <a:prstGeom prst="rect">
            <a:avLst/>
          </a:prstGeom>
        </p:spPr>
        <p:txBody>
          <a:bodyPr anchor="t" rtlCol="false" tIns="0" lIns="0" bIns="0" rIns="0">
            <a:spAutoFit/>
          </a:bodyPr>
          <a:lstStyle/>
          <a:p>
            <a:pPr algn="ctr">
              <a:lnSpc>
                <a:spcPts val="4745"/>
              </a:lnSpc>
              <a:spcBef>
                <a:spcPct val="0"/>
              </a:spcBef>
            </a:pPr>
            <a:r>
              <a:rPr lang="en-US" b="true" sz="3389">
                <a:solidFill>
                  <a:srgbClr val="000000"/>
                </a:solidFill>
                <a:latin typeface="Open Sans Extra Bold"/>
                <a:ea typeface="Open Sans Extra Bold"/>
                <a:cs typeface="Open Sans Extra Bold"/>
                <a:sym typeface="Open Sans Extra Bold"/>
              </a:rPr>
              <a:t>Attention Mechanisms: C2PSA Block</a:t>
            </a:r>
          </a:p>
        </p:txBody>
      </p:sp>
      <p:sp>
        <p:nvSpPr>
          <p:cNvPr name="TextBox 10" id="10"/>
          <p:cNvSpPr txBox="true"/>
          <p:nvPr/>
        </p:nvSpPr>
        <p:spPr>
          <a:xfrm rot="0">
            <a:off x="163479" y="3944941"/>
            <a:ext cx="9720551" cy="990219"/>
          </a:xfrm>
          <a:prstGeom prst="rect">
            <a:avLst/>
          </a:prstGeom>
        </p:spPr>
        <p:txBody>
          <a:bodyPr anchor="t" rtlCol="false" tIns="0" lIns="0" bIns="0" rIns="0">
            <a:spAutoFit/>
          </a:bodyPr>
          <a:lstStyle/>
          <a:p>
            <a:pPr algn="l">
              <a:lnSpc>
                <a:spcPts val="2645"/>
              </a:lnSpc>
              <a:spcBef>
                <a:spcPct val="0"/>
              </a:spcBef>
            </a:pPr>
            <a:r>
              <a:rPr lang="en-US" sz="1889">
                <a:solidFill>
                  <a:srgbClr val="000000"/>
                </a:solidFill>
                <a:latin typeface="Open Sans Extra Bold"/>
                <a:ea typeface="Open Sans Extra Bold"/>
                <a:cs typeface="Open Sans Extra Bold"/>
                <a:sym typeface="Open Sans Extra Bold"/>
              </a:rPr>
              <a:t>The SPFF module uses multiple max-pooling operations with different kernel sizes to aggregate contextual information, allowing for effective detection of small objects while maintaining real-time processing speeds</a:t>
            </a:r>
          </a:p>
        </p:txBody>
      </p:sp>
      <p:sp>
        <p:nvSpPr>
          <p:cNvPr name="TextBox 11" id="11"/>
          <p:cNvSpPr txBox="true"/>
          <p:nvPr/>
        </p:nvSpPr>
        <p:spPr>
          <a:xfrm rot="0">
            <a:off x="10130516" y="2656818"/>
            <a:ext cx="8157484" cy="2657216"/>
          </a:xfrm>
          <a:prstGeom prst="rect">
            <a:avLst/>
          </a:prstGeom>
        </p:spPr>
        <p:txBody>
          <a:bodyPr anchor="t" rtlCol="false" tIns="0" lIns="0" bIns="0" rIns="0">
            <a:spAutoFit/>
          </a:bodyPr>
          <a:lstStyle/>
          <a:p>
            <a:pPr algn="l" marL="407015" indent="-203507" lvl="1">
              <a:lnSpc>
                <a:spcPts val="2639"/>
              </a:lnSpc>
              <a:buFont typeface="Arial"/>
              <a:buChar char="•"/>
            </a:pPr>
            <a:r>
              <a:rPr lang="en-US" sz="1885">
                <a:solidFill>
                  <a:srgbClr val="000000"/>
                </a:solidFill>
                <a:latin typeface="Open Sans Extra Bold"/>
                <a:ea typeface="Open Sans Extra Bold"/>
                <a:cs typeface="Open Sans Extra Bold"/>
                <a:sym typeface="Open Sans Extra Bold"/>
              </a:rPr>
              <a:t>C2PSA</a:t>
            </a:r>
          </a:p>
          <a:p>
            <a:pPr algn="l">
              <a:lnSpc>
                <a:spcPts val="2639"/>
              </a:lnSpc>
            </a:pPr>
          </a:p>
          <a:p>
            <a:pPr algn="l" marL="407015" indent="-203507" lvl="1">
              <a:lnSpc>
                <a:spcPts val="2639"/>
              </a:lnSpc>
              <a:buFont typeface="Arial"/>
              <a:buChar char="•"/>
            </a:pPr>
            <a:r>
              <a:rPr lang="en-US" sz="1885">
                <a:solidFill>
                  <a:srgbClr val="000000"/>
                </a:solidFill>
                <a:latin typeface="Open Sans Extra Bold"/>
                <a:ea typeface="Open Sans Extra Bold"/>
                <a:cs typeface="Open Sans Extra Bold"/>
                <a:sym typeface="Open Sans Extra Bold"/>
              </a:rPr>
              <a:t>Position-Sensitive Attention</a:t>
            </a:r>
          </a:p>
          <a:p>
            <a:pPr algn="l">
              <a:lnSpc>
                <a:spcPts val="2639"/>
              </a:lnSpc>
            </a:pPr>
          </a:p>
          <a:p>
            <a:pPr algn="l">
              <a:lnSpc>
                <a:spcPts val="2639"/>
              </a:lnSpc>
            </a:pPr>
            <a:r>
              <a:rPr lang="en-US" sz="1885">
                <a:solidFill>
                  <a:srgbClr val="000000"/>
                </a:solidFill>
                <a:latin typeface="Open Sans Extra Bold"/>
                <a:ea typeface="Open Sans Extra Bold"/>
                <a:cs typeface="Open Sans Extra Bold"/>
                <a:sym typeface="Open Sans Extra Bold"/>
              </a:rPr>
              <a:t>It processes input through an Attention layer, concatenates it with the output, and passes it through a Feed Forward Neural Network, followed by two Conv Blocks</a:t>
            </a:r>
          </a:p>
          <a:p>
            <a:pPr algn="l">
              <a:lnSpc>
                <a:spcPts val="2639"/>
              </a:lnSpc>
            </a:pP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724222" y="-4507687"/>
            <a:ext cx="5924489" cy="592448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1784152" y="576062"/>
            <a:ext cx="14719697"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YOLOv11 - </a:t>
            </a:r>
            <a:r>
              <a:rPr lang="en-US" sz="8799">
                <a:solidFill>
                  <a:srgbClr val="000000"/>
                </a:solidFill>
                <a:latin typeface="Open Sans Extra Bold"/>
                <a:ea typeface="Open Sans Extra Bold"/>
                <a:cs typeface="Open Sans Extra Bold"/>
                <a:sym typeface="Open Sans Extra Bold"/>
              </a:rPr>
              <a:t>Advancements</a:t>
            </a:r>
          </a:p>
        </p:txBody>
      </p:sp>
      <p:sp>
        <p:nvSpPr>
          <p:cNvPr name="TextBox 6" id="6"/>
          <p:cNvSpPr txBox="true"/>
          <p:nvPr/>
        </p:nvSpPr>
        <p:spPr>
          <a:xfrm rot="0">
            <a:off x="4974491" y="2905789"/>
            <a:ext cx="8339018" cy="580644"/>
          </a:xfrm>
          <a:prstGeom prst="rect">
            <a:avLst/>
          </a:prstGeom>
        </p:spPr>
        <p:txBody>
          <a:bodyPr anchor="t" rtlCol="false" tIns="0" lIns="0" bIns="0" rIns="0">
            <a:spAutoFit/>
          </a:bodyPr>
          <a:lstStyle/>
          <a:p>
            <a:pPr algn="ctr">
              <a:lnSpc>
                <a:spcPts val="4745"/>
              </a:lnSpc>
              <a:spcBef>
                <a:spcPct val="0"/>
              </a:spcBef>
            </a:pPr>
            <a:r>
              <a:rPr lang="en-US" b="true" sz="3389">
                <a:solidFill>
                  <a:srgbClr val="000000"/>
                </a:solidFill>
                <a:latin typeface="Open Sans Extra Bold"/>
                <a:ea typeface="Open Sans Extra Bold"/>
                <a:cs typeface="Open Sans Extra Bold"/>
                <a:sym typeface="Open Sans Extra Bold"/>
              </a:rPr>
              <a:t>Detection and Multi-Scale Predictions</a:t>
            </a:r>
          </a:p>
        </p:txBody>
      </p:sp>
      <p:sp>
        <p:nvSpPr>
          <p:cNvPr name="TextBox 7" id="7"/>
          <p:cNvSpPr txBox="true"/>
          <p:nvPr/>
        </p:nvSpPr>
        <p:spPr>
          <a:xfrm rot="0">
            <a:off x="1271455" y="4315655"/>
            <a:ext cx="15745089" cy="3648710"/>
          </a:xfrm>
          <a:prstGeom prst="rect">
            <a:avLst/>
          </a:prstGeom>
        </p:spPr>
        <p:txBody>
          <a:bodyPr anchor="t" rtlCol="false" tIns="0" lIns="0" bIns="0" rIns="0">
            <a:spAutoFit/>
          </a:bodyPr>
          <a:lstStyle/>
          <a:p>
            <a:pPr algn="l" marL="561341" indent="-280670" lvl="1">
              <a:lnSpc>
                <a:spcPts val="3640"/>
              </a:lnSpc>
              <a:spcBef>
                <a:spcPct val="0"/>
              </a:spcBef>
              <a:buFont typeface="Arial"/>
              <a:buChar char="•"/>
            </a:pPr>
            <a:r>
              <a:rPr lang="en-US" sz="2600">
                <a:solidFill>
                  <a:srgbClr val="000000"/>
                </a:solidFill>
                <a:latin typeface="Open Sans Extra Bold"/>
                <a:ea typeface="Open Sans Extra Bold"/>
                <a:cs typeface="Open Sans Extra Bold"/>
                <a:sym typeface="Open Sans Extra Bold"/>
              </a:rPr>
              <a:t>YOLOv11 has a multi-scale prediction head that detects objects of various sizes. It generates d</a:t>
            </a:r>
            <a:r>
              <a:rPr lang="en-US" b="true" sz="2600">
                <a:solidFill>
                  <a:srgbClr val="000000"/>
                </a:solidFill>
                <a:latin typeface="Open Sans Extra Bold"/>
                <a:ea typeface="Open Sans Extra Bold"/>
                <a:cs typeface="Open Sans Extra Bold"/>
                <a:sym typeface="Open Sans Extra Bold"/>
              </a:rPr>
              <a:t>etection boxes for three scales (low, medium, high) based on feature maps from the backbone and neck components.</a:t>
            </a:r>
          </a:p>
          <a:p>
            <a:pPr algn="l">
              <a:lnSpc>
                <a:spcPts val="3640"/>
              </a:lnSpc>
              <a:spcBef>
                <a:spcPct val="0"/>
              </a:spcBef>
            </a:pPr>
          </a:p>
          <a:p>
            <a:pPr algn="l" marL="561341" indent="-280670" lvl="1">
              <a:lnSpc>
                <a:spcPts val="3640"/>
              </a:lnSpc>
              <a:spcBef>
                <a:spcPct val="0"/>
              </a:spcBef>
              <a:buFont typeface="Arial"/>
              <a:buChar char="•"/>
            </a:pPr>
            <a:r>
              <a:rPr lang="en-US" b="true" sz="2600">
                <a:solidFill>
                  <a:srgbClr val="000000"/>
                </a:solidFill>
                <a:latin typeface="Open Sans Extra Bold"/>
                <a:ea typeface="Open Sans Extra Bold"/>
                <a:cs typeface="Open Sans Extra Bold"/>
                <a:sym typeface="Open Sans Extra Bold"/>
              </a:rPr>
              <a:t>The detection head provides predictions from three feature maps (P3, P4, and P5), ensuring precise detection of smaller objects (P3) and larger objects represented by higher-level features (P5).</a:t>
            </a:r>
          </a:p>
          <a:p>
            <a:pPr algn="l">
              <a:lnSpc>
                <a:spcPts val="3640"/>
              </a:lnSpc>
              <a:spcBef>
                <a:spcPct val="0"/>
              </a:spcBef>
            </a:pPr>
          </a:p>
        </p:txBody>
      </p:sp>
      <p:grpSp>
        <p:nvGrpSpPr>
          <p:cNvPr name="Group 8" id="8"/>
          <p:cNvGrpSpPr/>
          <p:nvPr/>
        </p:nvGrpSpPr>
        <p:grpSpPr>
          <a:xfrm rot="0">
            <a:off x="15238003" y="8290589"/>
            <a:ext cx="7523780" cy="7523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38.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0" y="-171450"/>
            <a:ext cx="18288000" cy="30721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Compare YOLOv11 and other YOLO versions</a:t>
            </a:r>
          </a:p>
        </p:txBody>
      </p:sp>
      <p:sp>
        <p:nvSpPr>
          <p:cNvPr name="TextBox 3" id="3"/>
          <p:cNvSpPr txBox="true"/>
          <p:nvPr/>
        </p:nvSpPr>
        <p:spPr>
          <a:xfrm rot="0">
            <a:off x="6780490" y="2948940"/>
            <a:ext cx="4727019" cy="755015"/>
          </a:xfrm>
          <a:prstGeom prst="rect">
            <a:avLst/>
          </a:prstGeom>
        </p:spPr>
        <p:txBody>
          <a:bodyPr anchor="t" rtlCol="false" tIns="0" lIns="0" bIns="0" rIns="0">
            <a:spAutoFit/>
          </a:bodyPr>
          <a:lstStyle/>
          <a:p>
            <a:pPr algn="ctr">
              <a:lnSpc>
                <a:spcPts val="6160"/>
              </a:lnSpc>
              <a:spcBef>
                <a:spcPct val="0"/>
              </a:spcBef>
            </a:pPr>
            <a:r>
              <a:rPr lang="en-US" sz="4400">
                <a:solidFill>
                  <a:srgbClr val="000000"/>
                </a:solidFill>
                <a:latin typeface="Open Sans Extra Bold"/>
                <a:ea typeface="Open Sans Extra Bold"/>
                <a:cs typeface="Open Sans Extra Bold"/>
                <a:sym typeface="Open Sans Extra Bold"/>
              </a:rPr>
              <a:t>About Backbone</a:t>
            </a:r>
          </a:p>
        </p:txBody>
      </p:sp>
      <p:sp>
        <p:nvSpPr>
          <p:cNvPr name="TextBox 4" id="4"/>
          <p:cNvSpPr txBox="true"/>
          <p:nvPr/>
        </p:nvSpPr>
        <p:spPr>
          <a:xfrm rot="0">
            <a:off x="1028700" y="4130351"/>
            <a:ext cx="16486640" cy="5934710"/>
          </a:xfrm>
          <a:prstGeom prst="rect">
            <a:avLst/>
          </a:prstGeom>
        </p:spPr>
        <p:txBody>
          <a:bodyPr anchor="t" rtlCol="false" tIns="0" lIns="0" bIns="0" rIns="0">
            <a:spAutoFit/>
          </a:bodyPr>
          <a:lstStyle/>
          <a:p>
            <a:pPr algn="l" marL="561341" indent="-280670" lvl="1">
              <a:lnSpc>
                <a:spcPts val="3640"/>
              </a:lnSpc>
              <a:buFont typeface="Arial"/>
              <a:buChar char="•"/>
            </a:pPr>
            <a:r>
              <a:rPr lang="en-US" sz="2600">
                <a:solidFill>
                  <a:srgbClr val="000000"/>
                </a:solidFill>
                <a:latin typeface="Open Sans Extra Bold"/>
                <a:ea typeface="Open Sans Extra Bold"/>
                <a:cs typeface="Open Sans Extra Bold"/>
                <a:sym typeface="Open Sans Extra Bold"/>
              </a:rPr>
              <a:t>YOLOv11: Using efficient Hybrid Backbone combines Transformer blocks and Convolutional Neural Networks to optimize the ability to detect small details (like patterns on fruit or signs of disease).</a:t>
            </a:r>
          </a:p>
          <a:p>
            <a:pPr algn="l">
              <a:lnSpc>
                <a:spcPts val="3640"/>
              </a:lnSpc>
            </a:pPr>
          </a:p>
          <a:p>
            <a:pPr algn="l" marL="561341" indent="-280670" lvl="1">
              <a:lnSpc>
                <a:spcPts val="3640"/>
              </a:lnSpc>
              <a:buFont typeface="Arial"/>
              <a:buChar char="•"/>
            </a:pPr>
            <a:r>
              <a:rPr lang="en-US" sz="2600">
                <a:solidFill>
                  <a:srgbClr val="000000"/>
                </a:solidFill>
                <a:latin typeface="Open Sans Extra Bold"/>
                <a:ea typeface="Open Sans Extra Bold"/>
                <a:cs typeface="Open Sans Extra Bold"/>
                <a:sym typeface="Open Sans Extra Bold"/>
              </a:rPr>
              <a:t>Transformer blocks: Helps identify global spatial relationships, very useful when distinguishing between classes with small differences.</a:t>
            </a:r>
          </a:p>
          <a:p>
            <a:pPr algn="l">
              <a:lnSpc>
                <a:spcPts val="3640"/>
              </a:lnSpc>
            </a:pPr>
          </a:p>
          <a:p>
            <a:pPr algn="l" marL="561341" indent="-280670" lvl="1">
              <a:lnSpc>
                <a:spcPts val="3640"/>
              </a:lnSpc>
              <a:buFont typeface="Arial"/>
              <a:buChar char="•"/>
            </a:pPr>
            <a:r>
              <a:rPr lang="en-US" sz="2600">
                <a:solidFill>
                  <a:srgbClr val="000000"/>
                </a:solidFill>
                <a:latin typeface="Open Sans Extra Bold"/>
                <a:ea typeface="Open Sans Extra Bold"/>
                <a:cs typeface="Open Sans Extra Bold"/>
                <a:sym typeface="Open Sans Extra Bold"/>
              </a:rPr>
              <a:t>Enhanced CNN Layers: Optimize the ability to capture local features (such as shape, texture).</a:t>
            </a:r>
          </a:p>
          <a:p>
            <a:pPr algn="l">
              <a:lnSpc>
                <a:spcPts val="3640"/>
              </a:lnSpc>
            </a:pPr>
          </a:p>
          <a:p>
            <a:pPr algn="l" marL="561341" indent="-280670" lvl="1">
              <a:lnSpc>
                <a:spcPts val="3640"/>
              </a:lnSpc>
              <a:buFont typeface="Arial"/>
              <a:buChar char="•"/>
            </a:pPr>
            <a:r>
              <a:rPr lang="en-US" sz="2600">
                <a:solidFill>
                  <a:srgbClr val="000000"/>
                </a:solidFill>
                <a:latin typeface="Open Sans Extra Bold"/>
                <a:ea typeface="Open Sans Extra Bold"/>
                <a:cs typeface="Open Sans Extra Bold"/>
                <a:sym typeface="Open Sans Extra Bold"/>
              </a:rPr>
              <a:t>YOLOv5-v10: Uses basic backbones such as CSPDarknet (YOLOv5) and improved CSPNet (YOLOv8-v10). Although good, it lacks the ability to recognize features related to global space.</a:t>
            </a:r>
          </a:p>
          <a:p>
            <a:pPr algn="l">
              <a:lnSpc>
                <a:spcPts val="3640"/>
              </a:lnSpc>
            </a:pPr>
          </a:p>
        </p:txBody>
      </p:sp>
      <p:grpSp>
        <p:nvGrpSpPr>
          <p:cNvPr name="Group 5" id="5"/>
          <p:cNvGrpSpPr/>
          <p:nvPr/>
        </p:nvGrpSpPr>
        <p:grpSpPr>
          <a:xfrm rot="0">
            <a:off x="15462721" y="8590213"/>
            <a:ext cx="7523780" cy="752378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39.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0" y="-171450"/>
            <a:ext cx="18288000" cy="30721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Compare YOLOv11 and other YOLO versions</a:t>
            </a:r>
          </a:p>
        </p:txBody>
      </p:sp>
      <p:sp>
        <p:nvSpPr>
          <p:cNvPr name="TextBox 3" id="3"/>
          <p:cNvSpPr txBox="true"/>
          <p:nvPr/>
        </p:nvSpPr>
        <p:spPr>
          <a:xfrm rot="0">
            <a:off x="7445157" y="2994157"/>
            <a:ext cx="3378637" cy="755015"/>
          </a:xfrm>
          <a:prstGeom prst="rect">
            <a:avLst/>
          </a:prstGeom>
        </p:spPr>
        <p:txBody>
          <a:bodyPr anchor="t" rtlCol="false" tIns="0" lIns="0" bIns="0" rIns="0">
            <a:spAutoFit/>
          </a:bodyPr>
          <a:lstStyle/>
          <a:p>
            <a:pPr algn="ctr">
              <a:lnSpc>
                <a:spcPts val="6160"/>
              </a:lnSpc>
              <a:spcBef>
                <a:spcPct val="0"/>
              </a:spcBef>
            </a:pPr>
            <a:r>
              <a:rPr lang="en-US" sz="4400">
                <a:solidFill>
                  <a:srgbClr val="000000"/>
                </a:solidFill>
                <a:latin typeface="Open Sans Extra Bold"/>
                <a:ea typeface="Open Sans Extra Bold"/>
                <a:cs typeface="Open Sans Extra Bold"/>
                <a:sym typeface="Open Sans Extra Bold"/>
              </a:rPr>
              <a:t>About Neck</a:t>
            </a:r>
          </a:p>
        </p:txBody>
      </p:sp>
      <p:sp>
        <p:nvSpPr>
          <p:cNvPr name="TextBox 4" id="4"/>
          <p:cNvSpPr txBox="true"/>
          <p:nvPr/>
        </p:nvSpPr>
        <p:spPr>
          <a:xfrm rot="0">
            <a:off x="859838" y="4170848"/>
            <a:ext cx="16711081" cy="5477510"/>
          </a:xfrm>
          <a:prstGeom prst="rect">
            <a:avLst/>
          </a:prstGeom>
        </p:spPr>
        <p:txBody>
          <a:bodyPr anchor="t" rtlCol="false" tIns="0" lIns="0" bIns="0" rIns="0">
            <a:spAutoFit/>
          </a:bodyPr>
          <a:lstStyle/>
          <a:p>
            <a:pPr algn="l" marL="561341" indent="-280670" lvl="1">
              <a:lnSpc>
                <a:spcPts val="3640"/>
              </a:lnSpc>
              <a:buFont typeface="Arial"/>
              <a:buChar char="•"/>
            </a:pPr>
            <a:r>
              <a:rPr lang="en-US" sz="2600">
                <a:solidFill>
                  <a:srgbClr val="000000"/>
                </a:solidFill>
                <a:latin typeface="Open Sans Extra Bold"/>
                <a:ea typeface="Open Sans Extra Bold"/>
                <a:cs typeface="Open Sans Extra Bold"/>
                <a:sym typeface="Open Sans Extra Bold"/>
              </a:rPr>
              <a:t>YOLOv11: Apply Dynamic Path Aggregation (DPA), which helps combine information from multiple levels (low-level and high-level) more intelligently.</a:t>
            </a:r>
          </a:p>
          <a:p>
            <a:pPr algn="l">
              <a:lnSpc>
                <a:spcPts val="3640"/>
              </a:lnSpc>
            </a:pPr>
          </a:p>
          <a:p>
            <a:pPr algn="l" marL="561341" indent="-280670" lvl="1">
              <a:lnSpc>
                <a:spcPts val="3640"/>
              </a:lnSpc>
              <a:buFont typeface="Arial"/>
              <a:buChar char="•"/>
            </a:pPr>
            <a:r>
              <a:rPr lang="en-US" sz="2600">
                <a:solidFill>
                  <a:srgbClr val="000000"/>
                </a:solidFill>
                <a:latin typeface="Open Sans Extra Bold"/>
                <a:ea typeface="Open Sans Extra Bold"/>
                <a:cs typeface="Open Sans Extra Bold"/>
                <a:sym typeface="Open Sans Extra Bold"/>
              </a:rPr>
              <a:t>DPA helps distinguish well between fruits at different stages of ripeness or when fruits are partially obscured. </a:t>
            </a:r>
          </a:p>
          <a:p>
            <a:pPr algn="l">
              <a:lnSpc>
                <a:spcPts val="3640"/>
              </a:lnSpc>
            </a:pPr>
          </a:p>
          <a:p>
            <a:pPr algn="l" marL="561341" indent="-280670" lvl="1">
              <a:lnSpc>
                <a:spcPts val="3640"/>
              </a:lnSpc>
              <a:buFont typeface="Arial"/>
              <a:buChar char="•"/>
            </a:pPr>
            <a:r>
              <a:rPr lang="en-US" sz="2600">
                <a:solidFill>
                  <a:srgbClr val="000000"/>
                </a:solidFill>
                <a:latin typeface="Open Sans Extra Bold"/>
                <a:ea typeface="Open Sans Extra Bold"/>
                <a:cs typeface="Open Sans Extra Bold"/>
                <a:sym typeface="Open Sans Extra Bold"/>
              </a:rPr>
              <a:t>Integrate additional Attention Mechanisms to focus on areas containing important information (such as parts being rotten or melasma).</a:t>
            </a:r>
          </a:p>
          <a:p>
            <a:pPr algn="l">
              <a:lnSpc>
                <a:spcPts val="3640"/>
              </a:lnSpc>
            </a:pPr>
          </a:p>
          <a:p>
            <a:pPr algn="l" marL="561341" indent="-280670" lvl="1">
              <a:lnSpc>
                <a:spcPts val="3640"/>
              </a:lnSpc>
              <a:buFont typeface="Arial"/>
              <a:buChar char="•"/>
            </a:pPr>
            <a:r>
              <a:rPr lang="en-US" sz="2600">
                <a:solidFill>
                  <a:srgbClr val="000000"/>
                </a:solidFill>
                <a:latin typeface="Open Sans Extra Bold"/>
                <a:ea typeface="Open Sans Extra Bold"/>
                <a:cs typeface="Open Sans Extra Bold"/>
                <a:sym typeface="Open Sans Extra Bold"/>
              </a:rPr>
              <a:t>YOLOv7-v10: Uses Path Aggregation Network (PANet) or simpler variants, which may be limited in combining complex information.</a:t>
            </a:r>
          </a:p>
          <a:p>
            <a:pPr algn="l">
              <a:lnSpc>
                <a:spcPts val="3640"/>
              </a:lnSpc>
            </a:pPr>
          </a:p>
        </p:txBody>
      </p:sp>
      <p:grpSp>
        <p:nvGrpSpPr>
          <p:cNvPr name="Group 5" id="5"/>
          <p:cNvGrpSpPr/>
          <p:nvPr/>
        </p:nvGrpSpPr>
        <p:grpSpPr>
          <a:xfrm rot="0">
            <a:off x="15462721" y="8590213"/>
            <a:ext cx="7523780" cy="752378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424886" y="2712696"/>
            <a:ext cx="13438227" cy="4554837"/>
            <a:chOff x="0" y="0"/>
            <a:chExt cx="3539286" cy="1199628"/>
          </a:xfrm>
        </p:grpSpPr>
        <p:sp>
          <p:nvSpPr>
            <p:cNvPr name="Freeform 6" id="6"/>
            <p:cNvSpPr/>
            <p:nvPr/>
          </p:nvSpPr>
          <p:spPr>
            <a:xfrm flipH="false" flipV="false" rot="0">
              <a:off x="0" y="0"/>
              <a:ext cx="3539286" cy="1199628"/>
            </a:xfrm>
            <a:custGeom>
              <a:avLst/>
              <a:gdLst/>
              <a:ahLst/>
              <a:cxnLst/>
              <a:rect r="r" b="b" t="t" l="l"/>
              <a:pathLst>
                <a:path h="1199628" w="3539286">
                  <a:moveTo>
                    <a:pt x="0" y="0"/>
                  </a:moveTo>
                  <a:lnTo>
                    <a:pt x="3539286" y="0"/>
                  </a:lnTo>
                  <a:lnTo>
                    <a:pt x="3539286" y="1199628"/>
                  </a:lnTo>
                  <a:lnTo>
                    <a:pt x="0" y="1199628"/>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539286" cy="123772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424886" y="3720749"/>
            <a:ext cx="13438227" cy="2281556"/>
          </a:xfrm>
          <a:prstGeom prst="rect">
            <a:avLst/>
          </a:prstGeom>
        </p:spPr>
        <p:txBody>
          <a:bodyPr anchor="t" rtlCol="false" tIns="0" lIns="0" bIns="0" rIns="0">
            <a:spAutoFit/>
          </a:bodyPr>
          <a:lstStyle/>
          <a:p>
            <a:pPr algn="ctr" marL="0" indent="0" lvl="0">
              <a:lnSpc>
                <a:spcPts val="18619"/>
              </a:lnSpc>
              <a:spcBef>
                <a:spcPct val="0"/>
              </a:spcBef>
            </a:pPr>
            <a:r>
              <a:rPr lang="en-US" sz="13299">
                <a:solidFill>
                  <a:srgbClr val="FFFFFF"/>
                </a:solidFill>
                <a:latin typeface="Open Sans Extra Bold"/>
                <a:ea typeface="Open Sans Extra Bold"/>
                <a:cs typeface="Open Sans Extra Bold"/>
                <a:sym typeface="Open Sans Extra Bold"/>
              </a:rPr>
              <a:t>INTRODUCTION</a:t>
            </a:r>
          </a:p>
        </p:txBody>
      </p:sp>
    </p:spTree>
  </p:cSld>
  <p:clrMapOvr>
    <a:masterClrMapping/>
  </p:clrMapOvr>
</p:sld>
</file>

<file path=ppt/slides/slide40.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0" y="-171450"/>
            <a:ext cx="18288000" cy="30721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Compare YOLOv11 and other YOLO versions</a:t>
            </a:r>
          </a:p>
        </p:txBody>
      </p:sp>
      <p:sp>
        <p:nvSpPr>
          <p:cNvPr name="TextBox 3" id="3"/>
          <p:cNvSpPr txBox="true"/>
          <p:nvPr/>
        </p:nvSpPr>
        <p:spPr>
          <a:xfrm rot="0">
            <a:off x="7454682" y="3009780"/>
            <a:ext cx="3378637" cy="755015"/>
          </a:xfrm>
          <a:prstGeom prst="rect">
            <a:avLst/>
          </a:prstGeom>
        </p:spPr>
        <p:txBody>
          <a:bodyPr anchor="t" rtlCol="false" tIns="0" lIns="0" bIns="0" rIns="0">
            <a:spAutoFit/>
          </a:bodyPr>
          <a:lstStyle/>
          <a:p>
            <a:pPr algn="ctr">
              <a:lnSpc>
                <a:spcPts val="6160"/>
              </a:lnSpc>
              <a:spcBef>
                <a:spcPct val="0"/>
              </a:spcBef>
            </a:pPr>
            <a:r>
              <a:rPr lang="en-US" sz="4400">
                <a:solidFill>
                  <a:srgbClr val="000000"/>
                </a:solidFill>
                <a:latin typeface="Open Sans Extra Bold"/>
                <a:ea typeface="Open Sans Extra Bold"/>
                <a:cs typeface="Open Sans Extra Bold"/>
                <a:sym typeface="Open Sans Extra Bold"/>
              </a:rPr>
              <a:t>About Head</a:t>
            </a:r>
          </a:p>
        </p:txBody>
      </p:sp>
      <p:sp>
        <p:nvSpPr>
          <p:cNvPr name="TextBox 4" id="4"/>
          <p:cNvSpPr txBox="true"/>
          <p:nvPr/>
        </p:nvSpPr>
        <p:spPr>
          <a:xfrm rot="0">
            <a:off x="698772" y="4095974"/>
            <a:ext cx="16871406" cy="4105910"/>
          </a:xfrm>
          <a:prstGeom prst="rect">
            <a:avLst/>
          </a:prstGeom>
        </p:spPr>
        <p:txBody>
          <a:bodyPr anchor="t" rtlCol="false" tIns="0" lIns="0" bIns="0" rIns="0">
            <a:spAutoFit/>
          </a:bodyPr>
          <a:lstStyle/>
          <a:p>
            <a:pPr algn="l" marL="561341" indent="-280670" lvl="1">
              <a:lnSpc>
                <a:spcPts val="3640"/>
              </a:lnSpc>
              <a:buFont typeface="Arial"/>
              <a:buChar char="•"/>
            </a:pPr>
            <a:r>
              <a:rPr lang="en-US" sz="2600">
                <a:solidFill>
                  <a:srgbClr val="000000"/>
                </a:solidFill>
                <a:latin typeface="Open Sans Extra Bold"/>
                <a:ea typeface="Open Sans Extra Bold"/>
                <a:cs typeface="Open Sans Extra Bold"/>
                <a:sym typeface="Open Sans Extra Bold"/>
              </a:rPr>
              <a:t>YOLOv11: </a:t>
            </a:r>
            <a:r>
              <a:rPr lang="en-US" sz="2600">
                <a:solidFill>
                  <a:srgbClr val="000000"/>
                </a:solidFill>
                <a:latin typeface="Open Sans Extra Bold"/>
                <a:ea typeface="Open Sans Extra Bold"/>
                <a:cs typeface="Open Sans Extra Bold"/>
                <a:sym typeface="Open Sans Extra Bold"/>
              </a:rPr>
              <a:t>Supports Adaptive Anchor-Free Prediction, without relying on anchor boxes, helping to more accurately identify objects that are not uniform in size (like large cherries and tomatoes in the same image).</a:t>
            </a:r>
          </a:p>
          <a:p>
            <a:pPr algn="l">
              <a:lnSpc>
                <a:spcPts val="3640"/>
              </a:lnSpc>
            </a:pPr>
          </a:p>
          <a:p>
            <a:pPr algn="l" marL="561341" indent="-280670" lvl="1">
              <a:lnSpc>
                <a:spcPts val="3640"/>
              </a:lnSpc>
              <a:buFont typeface="Arial"/>
              <a:buChar char="•"/>
            </a:pPr>
            <a:r>
              <a:rPr lang="en-US" sz="2600">
                <a:solidFill>
                  <a:srgbClr val="000000"/>
                </a:solidFill>
                <a:latin typeface="Open Sans Extra Bold"/>
                <a:ea typeface="Open Sans Extra Bold"/>
                <a:cs typeface="Open Sans Extra Bold"/>
                <a:sym typeface="Open Sans Extra Bold"/>
              </a:rPr>
              <a:t>Use Bi-directional Feature Pyramid Network (BiFPN) to improve prediction of small objects (like unripe fruit or very small signs of disease).</a:t>
            </a:r>
          </a:p>
          <a:p>
            <a:pPr algn="l">
              <a:lnSpc>
                <a:spcPts val="3640"/>
              </a:lnSpc>
            </a:pPr>
          </a:p>
          <a:p>
            <a:pPr algn="l" marL="561341" indent="-280670" lvl="1">
              <a:lnSpc>
                <a:spcPts val="3640"/>
              </a:lnSpc>
              <a:buFont typeface="Arial"/>
              <a:buChar char="•"/>
            </a:pPr>
            <a:r>
              <a:rPr lang="en-US" sz="2600">
                <a:solidFill>
                  <a:srgbClr val="000000"/>
                </a:solidFill>
                <a:latin typeface="Open Sans Extra Bold"/>
                <a:ea typeface="Open Sans Extra Bold"/>
                <a:cs typeface="Open Sans Extra Bold"/>
                <a:sym typeface="Open Sans Extra Bold"/>
              </a:rPr>
              <a:t>YOLOv5-v10: Heavily dependent on static (YOLOv5, YOLOv7) or semi-adaptive (YOLOv8-v10) anchor boxes, so less flexible with heterogeneous data.</a:t>
            </a:r>
          </a:p>
        </p:txBody>
      </p:sp>
      <p:grpSp>
        <p:nvGrpSpPr>
          <p:cNvPr name="Group 5" id="5"/>
          <p:cNvGrpSpPr/>
          <p:nvPr/>
        </p:nvGrpSpPr>
        <p:grpSpPr>
          <a:xfrm rot="0">
            <a:off x="15462721" y="8590213"/>
            <a:ext cx="7523780" cy="752378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332775" y="3878361"/>
            <a:ext cx="11622449" cy="2281556"/>
          </a:xfrm>
          <a:prstGeom prst="rect">
            <a:avLst/>
          </a:prstGeom>
        </p:spPr>
        <p:txBody>
          <a:bodyPr anchor="t" rtlCol="false" tIns="0" lIns="0" bIns="0" rIns="0">
            <a:spAutoFit/>
          </a:bodyPr>
          <a:lstStyle/>
          <a:p>
            <a:pPr algn="ctr" marL="0" indent="0" lvl="0">
              <a:lnSpc>
                <a:spcPts val="18619"/>
              </a:lnSpc>
              <a:spcBef>
                <a:spcPct val="0"/>
              </a:spcBef>
            </a:pPr>
            <a:r>
              <a:rPr lang="en-US" sz="13299">
                <a:solidFill>
                  <a:srgbClr val="FFFFFF"/>
                </a:solidFill>
                <a:latin typeface="Open Sans Extra Bold"/>
                <a:ea typeface="Open Sans Extra Bold"/>
                <a:cs typeface="Open Sans Extra Bold"/>
                <a:sym typeface="Open Sans Extra Bold"/>
              </a:rPr>
              <a:t>DATA</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9144000" y="2212153"/>
            <a:ext cx="5390710" cy="2453639"/>
          </a:xfrm>
          <a:custGeom>
            <a:avLst/>
            <a:gdLst/>
            <a:ahLst/>
            <a:cxnLst/>
            <a:rect r="r" b="b" t="t" l="l"/>
            <a:pathLst>
              <a:path h="2453639" w="5390710">
                <a:moveTo>
                  <a:pt x="0" y="0"/>
                </a:moveTo>
                <a:lnTo>
                  <a:pt x="5390710" y="0"/>
                </a:lnTo>
                <a:lnTo>
                  <a:pt x="5390710" y="2453640"/>
                </a:lnTo>
                <a:lnTo>
                  <a:pt x="0" y="2453640"/>
                </a:lnTo>
                <a:lnTo>
                  <a:pt x="0" y="0"/>
                </a:lnTo>
                <a:close/>
              </a:path>
            </a:pathLst>
          </a:custGeom>
          <a:blipFill>
            <a:blip r:embed="rId2"/>
            <a:stretch>
              <a:fillRect l="0" t="0" r="0" b="0"/>
            </a:stretch>
          </a:blipFill>
        </p:spPr>
      </p:sp>
      <p:sp>
        <p:nvSpPr>
          <p:cNvPr name="Freeform 9" id="9"/>
          <p:cNvSpPr/>
          <p:nvPr/>
        </p:nvSpPr>
        <p:spPr>
          <a:xfrm flipH="false" flipV="false" rot="0">
            <a:off x="14151764" y="2099168"/>
            <a:ext cx="3943358" cy="2566625"/>
          </a:xfrm>
          <a:custGeom>
            <a:avLst/>
            <a:gdLst/>
            <a:ahLst/>
            <a:cxnLst/>
            <a:rect r="r" b="b" t="t" l="l"/>
            <a:pathLst>
              <a:path h="2566625" w="3943358">
                <a:moveTo>
                  <a:pt x="0" y="0"/>
                </a:moveTo>
                <a:lnTo>
                  <a:pt x="3943358" y="0"/>
                </a:lnTo>
                <a:lnTo>
                  <a:pt x="3943358" y="2566625"/>
                </a:lnTo>
                <a:lnTo>
                  <a:pt x="0" y="2566625"/>
                </a:lnTo>
                <a:lnTo>
                  <a:pt x="0" y="0"/>
                </a:lnTo>
                <a:close/>
              </a:path>
            </a:pathLst>
          </a:custGeom>
          <a:blipFill>
            <a:blip r:embed="rId3"/>
            <a:stretch>
              <a:fillRect l="0" t="0" r="0" b="0"/>
            </a:stretch>
          </a:blipFill>
        </p:spPr>
      </p:sp>
      <p:sp>
        <p:nvSpPr>
          <p:cNvPr name="Freeform 10" id="10"/>
          <p:cNvSpPr/>
          <p:nvPr/>
        </p:nvSpPr>
        <p:spPr>
          <a:xfrm flipH="false" flipV="false" rot="0">
            <a:off x="9144000" y="5144404"/>
            <a:ext cx="6979443" cy="2205938"/>
          </a:xfrm>
          <a:custGeom>
            <a:avLst/>
            <a:gdLst/>
            <a:ahLst/>
            <a:cxnLst/>
            <a:rect r="r" b="b" t="t" l="l"/>
            <a:pathLst>
              <a:path h="2205938" w="6979443">
                <a:moveTo>
                  <a:pt x="0" y="0"/>
                </a:moveTo>
                <a:lnTo>
                  <a:pt x="6979443" y="0"/>
                </a:lnTo>
                <a:lnTo>
                  <a:pt x="6979443" y="2205938"/>
                </a:lnTo>
                <a:lnTo>
                  <a:pt x="0" y="2205938"/>
                </a:lnTo>
                <a:lnTo>
                  <a:pt x="0" y="0"/>
                </a:lnTo>
                <a:close/>
              </a:path>
            </a:pathLst>
          </a:custGeom>
          <a:blipFill>
            <a:blip r:embed="rId4"/>
            <a:stretch>
              <a:fillRect l="0" t="0" r="0" b="0"/>
            </a:stretch>
          </a:blipFill>
        </p:spPr>
      </p:sp>
      <p:sp>
        <p:nvSpPr>
          <p:cNvPr name="Freeform 11" id="11"/>
          <p:cNvSpPr/>
          <p:nvPr/>
        </p:nvSpPr>
        <p:spPr>
          <a:xfrm flipH="false" flipV="false" rot="0">
            <a:off x="9144000" y="7583951"/>
            <a:ext cx="7529210" cy="2477816"/>
          </a:xfrm>
          <a:custGeom>
            <a:avLst/>
            <a:gdLst/>
            <a:ahLst/>
            <a:cxnLst/>
            <a:rect r="r" b="b" t="t" l="l"/>
            <a:pathLst>
              <a:path h="2477816" w="7529210">
                <a:moveTo>
                  <a:pt x="0" y="0"/>
                </a:moveTo>
                <a:lnTo>
                  <a:pt x="7529210" y="0"/>
                </a:lnTo>
                <a:lnTo>
                  <a:pt x="7529210" y="2477816"/>
                </a:lnTo>
                <a:lnTo>
                  <a:pt x="0" y="2477816"/>
                </a:lnTo>
                <a:lnTo>
                  <a:pt x="0" y="0"/>
                </a:lnTo>
                <a:close/>
              </a:path>
            </a:pathLst>
          </a:custGeom>
          <a:blipFill>
            <a:blip r:embed="rId5"/>
            <a:stretch>
              <a:fillRect l="0" t="0" r="0" b="0"/>
            </a:stretch>
          </a:blipFill>
        </p:spPr>
      </p:sp>
      <p:sp>
        <p:nvSpPr>
          <p:cNvPr name="TextBox 12" id="12"/>
          <p:cNvSpPr txBox="true"/>
          <p:nvPr/>
        </p:nvSpPr>
        <p:spPr>
          <a:xfrm rot="0">
            <a:off x="6327993" y="933450"/>
            <a:ext cx="5632014" cy="854077"/>
          </a:xfrm>
          <a:prstGeom prst="rect">
            <a:avLst/>
          </a:prstGeom>
        </p:spPr>
        <p:txBody>
          <a:bodyPr anchor="t" rtlCol="false" tIns="0" lIns="0" bIns="0" rIns="0">
            <a:spAutoFit/>
          </a:bodyPr>
          <a:lstStyle/>
          <a:p>
            <a:pPr algn="ctr">
              <a:lnSpc>
                <a:spcPts val="6999"/>
              </a:lnSpc>
              <a:spcBef>
                <a:spcPct val="0"/>
              </a:spcBef>
            </a:pPr>
            <a:r>
              <a:rPr lang="en-US" b="true" sz="4999">
                <a:solidFill>
                  <a:srgbClr val="000000"/>
                </a:solidFill>
                <a:latin typeface="Open Sans Extra Bold"/>
                <a:ea typeface="Open Sans Extra Bold"/>
                <a:cs typeface="Open Sans Extra Bold"/>
                <a:sym typeface="Open Sans Extra Bold"/>
              </a:rPr>
              <a:t>Data Preparation</a:t>
            </a:r>
          </a:p>
        </p:txBody>
      </p:sp>
      <p:sp>
        <p:nvSpPr>
          <p:cNvPr name="TextBox 13" id="13"/>
          <p:cNvSpPr txBox="true"/>
          <p:nvPr/>
        </p:nvSpPr>
        <p:spPr>
          <a:xfrm rot="0">
            <a:off x="484138" y="1940691"/>
            <a:ext cx="2872085" cy="495301"/>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Open Sans Extra Bold"/>
                <a:ea typeface="Open Sans Extra Bold"/>
                <a:cs typeface="Open Sans Extra Bold"/>
                <a:sym typeface="Open Sans Extra Bold"/>
              </a:rPr>
              <a:t>LaboroTomato</a:t>
            </a:r>
          </a:p>
        </p:txBody>
      </p:sp>
      <p:sp>
        <p:nvSpPr>
          <p:cNvPr name="TextBox 14" id="14"/>
          <p:cNvSpPr txBox="true"/>
          <p:nvPr/>
        </p:nvSpPr>
        <p:spPr>
          <a:xfrm rot="0">
            <a:off x="484138" y="5087254"/>
            <a:ext cx="4774853"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Extra Bold"/>
                <a:ea typeface="Open Sans Extra Bold"/>
                <a:cs typeface="Open Sans Extra Bold"/>
                <a:sym typeface="Open Sans Extra Bold"/>
              </a:rPr>
              <a:t>Tomato blossom end rot</a:t>
            </a:r>
          </a:p>
        </p:txBody>
      </p:sp>
      <p:sp>
        <p:nvSpPr>
          <p:cNvPr name="TextBox 15" id="15"/>
          <p:cNvSpPr txBox="true"/>
          <p:nvPr/>
        </p:nvSpPr>
        <p:spPr>
          <a:xfrm rot="0">
            <a:off x="484138" y="7291239"/>
            <a:ext cx="2327523"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Extra Bold"/>
                <a:ea typeface="Open Sans Extra Bold"/>
                <a:cs typeface="Open Sans Extra Bold"/>
                <a:sym typeface="Open Sans Extra Bold"/>
              </a:rPr>
              <a:t>Strawberry </a:t>
            </a:r>
          </a:p>
        </p:txBody>
      </p:sp>
      <p:sp>
        <p:nvSpPr>
          <p:cNvPr name="TextBox 16" id="16"/>
          <p:cNvSpPr txBox="true"/>
          <p:nvPr/>
        </p:nvSpPr>
        <p:spPr>
          <a:xfrm rot="0">
            <a:off x="3676574" y="2481214"/>
            <a:ext cx="5467426" cy="2491739"/>
          </a:xfrm>
          <a:prstGeom prst="rect">
            <a:avLst/>
          </a:prstGeom>
        </p:spPr>
        <p:txBody>
          <a:bodyPr anchor="t" rtlCol="false" tIns="0" lIns="0" bIns="0" rIns="0">
            <a:spAutoFit/>
          </a:bodyPr>
          <a:lstStyle/>
          <a:p>
            <a:pPr algn="l">
              <a:lnSpc>
                <a:spcPts val="3360"/>
              </a:lnSpc>
            </a:pPr>
            <a:r>
              <a:rPr lang="en-US" sz="2400">
                <a:solidFill>
                  <a:srgbClr val="000000"/>
                </a:solidFill>
                <a:latin typeface="Canva Sans"/>
                <a:ea typeface="Canva Sans"/>
                <a:cs typeface="Canva Sans"/>
                <a:sym typeface="Canva Sans"/>
              </a:rPr>
              <a:t>804 images with 10610 labeled objects belonging to 6 different classes including: </a:t>
            </a:r>
          </a:p>
          <a:p>
            <a:pPr algn="l" marL="518165" indent="-259082" lvl="1">
              <a:lnSpc>
                <a:spcPts val="3360"/>
              </a:lnSpc>
              <a:buFont typeface="Arial"/>
              <a:buChar char="•"/>
            </a:pPr>
            <a:r>
              <a:rPr lang="en-US" sz="2400">
                <a:solidFill>
                  <a:srgbClr val="000000"/>
                </a:solidFill>
                <a:latin typeface="Canva Sans"/>
                <a:ea typeface="Canva Sans"/>
                <a:cs typeface="Canva Sans"/>
                <a:sym typeface="Canva Sans"/>
              </a:rPr>
              <a:t>b_green, l_green. </a:t>
            </a:r>
          </a:p>
          <a:p>
            <a:pPr algn="l" marL="518165" indent="-259082" lvl="1">
              <a:lnSpc>
                <a:spcPts val="3360"/>
              </a:lnSpc>
              <a:buFont typeface="Arial"/>
              <a:buChar char="•"/>
            </a:pPr>
            <a:r>
              <a:rPr lang="en-US" sz="2400">
                <a:solidFill>
                  <a:srgbClr val="000000"/>
                </a:solidFill>
                <a:latin typeface="Canva Sans"/>
                <a:ea typeface="Canva Sans"/>
                <a:cs typeface="Canva Sans"/>
                <a:sym typeface="Canva Sans"/>
              </a:rPr>
              <a:t>b_fully_ripened, l_fully_ripened.</a:t>
            </a:r>
          </a:p>
          <a:p>
            <a:pPr algn="l" marL="518165" indent="-259082" lvl="1">
              <a:lnSpc>
                <a:spcPts val="3360"/>
              </a:lnSpc>
              <a:buFont typeface="Arial"/>
              <a:buChar char="•"/>
            </a:pPr>
            <a:r>
              <a:rPr lang="en-US" sz="2400">
                <a:solidFill>
                  <a:srgbClr val="000000"/>
                </a:solidFill>
                <a:latin typeface="Canva Sans"/>
                <a:ea typeface="Canva Sans"/>
                <a:cs typeface="Canva Sans"/>
                <a:sym typeface="Canva Sans"/>
              </a:rPr>
              <a:t>b_half_ripened, l_half_ripened. </a:t>
            </a:r>
          </a:p>
        </p:txBody>
      </p:sp>
      <p:sp>
        <p:nvSpPr>
          <p:cNvPr name="TextBox 17" id="17"/>
          <p:cNvSpPr txBox="true"/>
          <p:nvPr/>
        </p:nvSpPr>
        <p:spPr>
          <a:xfrm rot="0">
            <a:off x="3676574" y="5734954"/>
            <a:ext cx="4995952" cy="1234439"/>
          </a:xfrm>
          <a:prstGeom prst="rect">
            <a:avLst/>
          </a:prstGeom>
        </p:spPr>
        <p:txBody>
          <a:bodyPr anchor="t" rtlCol="false" tIns="0" lIns="0" bIns="0" rIns="0">
            <a:spAutoFit/>
          </a:bodyPr>
          <a:lstStyle/>
          <a:p>
            <a:pPr algn="l">
              <a:lnSpc>
                <a:spcPts val="3360"/>
              </a:lnSpc>
            </a:pPr>
            <a:r>
              <a:rPr lang="en-US" sz="2400">
                <a:solidFill>
                  <a:srgbClr val="000000"/>
                </a:solidFill>
                <a:latin typeface="Canva Sans"/>
                <a:ea typeface="Canva Sans"/>
                <a:cs typeface="Canva Sans"/>
                <a:sym typeface="Canva Sans"/>
              </a:rPr>
              <a:t>The dataset has a total of 491 images and 940 annotations.</a:t>
            </a:r>
          </a:p>
          <a:p>
            <a:pPr algn="l" marL="518165" indent="-259082" lvl="1">
              <a:lnSpc>
                <a:spcPts val="3360"/>
              </a:lnSpc>
              <a:buFont typeface="Arial"/>
              <a:buChar char="•"/>
            </a:pPr>
            <a:r>
              <a:rPr lang="en-US" sz="2400">
                <a:solidFill>
                  <a:srgbClr val="000000"/>
                </a:solidFill>
                <a:latin typeface="Canva Sans"/>
                <a:ea typeface="Canva Sans"/>
                <a:cs typeface="Canva Sans"/>
                <a:sym typeface="Canva Sans"/>
              </a:rPr>
              <a:t>Tomato Blossom end rot</a:t>
            </a:r>
          </a:p>
        </p:txBody>
      </p:sp>
      <p:sp>
        <p:nvSpPr>
          <p:cNvPr name="TextBox 18" id="18"/>
          <p:cNvSpPr txBox="true"/>
          <p:nvPr/>
        </p:nvSpPr>
        <p:spPr>
          <a:xfrm rot="0">
            <a:off x="3676574" y="7767489"/>
            <a:ext cx="4665354" cy="2072639"/>
          </a:xfrm>
          <a:prstGeom prst="rect">
            <a:avLst/>
          </a:prstGeom>
        </p:spPr>
        <p:txBody>
          <a:bodyPr anchor="t" rtlCol="false" tIns="0" lIns="0" bIns="0" rIns="0">
            <a:spAutoFit/>
          </a:bodyPr>
          <a:lstStyle/>
          <a:p>
            <a:pPr algn="l">
              <a:lnSpc>
                <a:spcPts val="3360"/>
              </a:lnSpc>
            </a:pPr>
            <a:r>
              <a:rPr lang="en-US" sz="2400">
                <a:solidFill>
                  <a:srgbClr val="000000"/>
                </a:solidFill>
                <a:latin typeface="Canva Sans"/>
                <a:ea typeface="Canva Sans"/>
                <a:cs typeface="Canva Sans"/>
                <a:sym typeface="Canva Sans"/>
              </a:rPr>
              <a:t>2756 images with 7.311 labeled objects include 3 classes: </a:t>
            </a:r>
          </a:p>
          <a:p>
            <a:pPr algn="l" marL="518165" indent="-259082" lvl="1">
              <a:lnSpc>
                <a:spcPts val="3360"/>
              </a:lnSpc>
              <a:buFont typeface="Arial"/>
              <a:buChar char="•"/>
            </a:pPr>
            <a:r>
              <a:rPr lang="en-US" sz="2400">
                <a:solidFill>
                  <a:srgbClr val="000000"/>
                </a:solidFill>
                <a:latin typeface="Canva Sans"/>
                <a:ea typeface="Canva Sans"/>
                <a:cs typeface="Canva Sans"/>
                <a:sym typeface="Canva Sans"/>
              </a:rPr>
              <a:t>Strawberry ripe. </a:t>
            </a:r>
          </a:p>
          <a:p>
            <a:pPr algn="l" marL="518165" indent="-259082" lvl="1">
              <a:lnSpc>
                <a:spcPts val="3360"/>
              </a:lnSpc>
              <a:buFont typeface="Arial"/>
              <a:buChar char="•"/>
            </a:pPr>
            <a:r>
              <a:rPr lang="en-US" sz="2400">
                <a:solidFill>
                  <a:srgbClr val="000000"/>
                </a:solidFill>
                <a:latin typeface="Canva Sans"/>
                <a:ea typeface="Canva Sans"/>
                <a:cs typeface="Canva Sans"/>
                <a:sym typeface="Canva Sans"/>
              </a:rPr>
              <a:t>Strawberry unripe. </a:t>
            </a:r>
          </a:p>
          <a:p>
            <a:pPr algn="l" marL="518165" indent="-259082" lvl="1">
              <a:lnSpc>
                <a:spcPts val="3360"/>
              </a:lnSpc>
              <a:buFont typeface="Arial"/>
              <a:buChar char="•"/>
            </a:pPr>
            <a:r>
              <a:rPr lang="en-US" sz="2400">
                <a:solidFill>
                  <a:srgbClr val="000000"/>
                </a:solidFill>
                <a:latin typeface="Canva Sans"/>
                <a:ea typeface="Canva Sans"/>
                <a:cs typeface="Canva Sans"/>
                <a:sym typeface="Canva Sans"/>
              </a:rPr>
              <a:t>Strawberry half ripe.</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2894533" y="1927521"/>
            <a:ext cx="11275125" cy="7996644"/>
          </a:xfrm>
          <a:custGeom>
            <a:avLst/>
            <a:gdLst/>
            <a:ahLst/>
            <a:cxnLst/>
            <a:rect r="r" b="b" t="t" l="l"/>
            <a:pathLst>
              <a:path h="7996644" w="11275125">
                <a:moveTo>
                  <a:pt x="0" y="0"/>
                </a:moveTo>
                <a:lnTo>
                  <a:pt x="11275125" y="0"/>
                </a:lnTo>
                <a:lnTo>
                  <a:pt x="11275125" y="7996644"/>
                </a:lnTo>
                <a:lnTo>
                  <a:pt x="0" y="7996644"/>
                </a:lnTo>
                <a:lnTo>
                  <a:pt x="0" y="0"/>
                </a:lnTo>
                <a:close/>
              </a:path>
            </a:pathLst>
          </a:custGeom>
          <a:blipFill>
            <a:blip r:embed="rId2"/>
            <a:stretch>
              <a:fillRect l="0" t="0" r="0" b="0"/>
            </a:stretch>
          </a:blipFill>
        </p:spPr>
      </p:sp>
      <p:sp>
        <p:nvSpPr>
          <p:cNvPr name="TextBox 9" id="9"/>
          <p:cNvSpPr txBox="true"/>
          <p:nvPr/>
        </p:nvSpPr>
        <p:spPr>
          <a:xfrm rot="0">
            <a:off x="5971431" y="933450"/>
            <a:ext cx="6345138" cy="854077"/>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Open Sans Extra Bold"/>
                <a:ea typeface="Open Sans Extra Bold"/>
                <a:cs typeface="Open Sans Extra Bold"/>
                <a:sym typeface="Open Sans Extra Bold"/>
              </a:rPr>
              <a:t>Data Preprocessing</a:t>
            </a:r>
          </a:p>
        </p:txBody>
      </p:sp>
    </p:spTree>
  </p:cSld>
  <p:clrMapOvr>
    <a:masterClrMapping/>
  </p:clrMapOvr>
</p:sld>
</file>

<file path=ppt/slides/slide44.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8" id="8"/>
          <p:cNvSpPr txBox="true"/>
          <p:nvPr/>
        </p:nvSpPr>
        <p:spPr>
          <a:xfrm rot="0">
            <a:off x="5971431" y="933450"/>
            <a:ext cx="6345138" cy="854077"/>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Open Sans Extra Bold"/>
                <a:ea typeface="Open Sans Extra Bold"/>
                <a:cs typeface="Open Sans Extra Bold"/>
                <a:sym typeface="Open Sans Extra Bold"/>
              </a:rPr>
              <a:t>Data Preprocessing</a:t>
            </a:r>
          </a:p>
        </p:txBody>
      </p:sp>
      <p:sp>
        <p:nvSpPr>
          <p:cNvPr name="TextBox 9" id="9"/>
          <p:cNvSpPr txBox="true"/>
          <p:nvPr/>
        </p:nvSpPr>
        <p:spPr>
          <a:xfrm rot="0">
            <a:off x="1361256" y="2784876"/>
            <a:ext cx="16373421" cy="4781550"/>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000000"/>
                </a:solidFill>
                <a:latin typeface="Open Sans Extra Bold"/>
                <a:ea typeface="Open Sans Extra Bold"/>
                <a:cs typeface="Open Sans Extra Bold"/>
                <a:sym typeface="Open Sans Extra Bold"/>
              </a:rPr>
              <a:t>Transform segmentation labels into bounding box labels</a:t>
            </a:r>
          </a:p>
          <a:p>
            <a:pPr algn="l">
              <a:lnSpc>
                <a:spcPts val="4200"/>
              </a:lnSpc>
            </a:pPr>
          </a:p>
          <a:p>
            <a:pPr algn="l" marL="647700" indent="-323850" lvl="1">
              <a:lnSpc>
                <a:spcPts val="4200"/>
              </a:lnSpc>
              <a:buFont typeface="Arial"/>
              <a:buChar char="•"/>
            </a:pPr>
            <a:r>
              <a:rPr lang="en-US" b="true" sz="3000">
                <a:solidFill>
                  <a:srgbClr val="000000"/>
                </a:solidFill>
                <a:latin typeface="Open Sans Extra Bold"/>
                <a:ea typeface="Open Sans Extra Bold"/>
                <a:cs typeface="Open Sans Extra Bold"/>
                <a:sym typeface="Open Sans Extra Bold"/>
              </a:rPr>
              <a:t>Label Tool</a:t>
            </a:r>
          </a:p>
          <a:p>
            <a:pPr algn="l">
              <a:lnSpc>
                <a:spcPts val="4200"/>
              </a:lnSpc>
            </a:pPr>
          </a:p>
          <a:p>
            <a:pPr algn="l" marL="647700" indent="-323850" lvl="1">
              <a:lnSpc>
                <a:spcPts val="4200"/>
              </a:lnSpc>
              <a:buFont typeface="Arial"/>
              <a:buChar char="•"/>
            </a:pPr>
            <a:r>
              <a:rPr lang="en-US" b="true" sz="3000">
                <a:solidFill>
                  <a:srgbClr val="000000"/>
                </a:solidFill>
                <a:latin typeface="Open Sans Extra Bold"/>
                <a:ea typeface="Open Sans Extra Bold"/>
                <a:cs typeface="Open Sans Extra Bold"/>
                <a:sym typeface="Open Sans Extra Bold"/>
              </a:rPr>
              <a:t>Remove duplicate images</a:t>
            </a:r>
          </a:p>
          <a:p>
            <a:pPr algn="l">
              <a:lnSpc>
                <a:spcPts val="4200"/>
              </a:lnSpc>
            </a:pPr>
          </a:p>
          <a:p>
            <a:pPr algn="l" marL="647700" indent="-323850" lvl="1">
              <a:lnSpc>
                <a:spcPts val="4200"/>
              </a:lnSpc>
              <a:buFont typeface="Arial"/>
              <a:buChar char="•"/>
            </a:pPr>
            <a:r>
              <a:rPr lang="en-US" b="true" sz="3000">
                <a:solidFill>
                  <a:srgbClr val="000000"/>
                </a:solidFill>
                <a:latin typeface="Open Sans Extra Bold"/>
                <a:ea typeface="Open Sans Extra Bold"/>
                <a:cs typeface="Open Sans Extra Bold"/>
                <a:sym typeface="Open Sans Extra Bold"/>
              </a:rPr>
              <a:t>Balance classes of the data</a:t>
            </a:r>
          </a:p>
          <a:p>
            <a:pPr algn="l">
              <a:lnSpc>
                <a:spcPts val="4200"/>
              </a:lnSpc>
            </a:pPr>
          </a:p>
          <a:p>
            <a:pPr algn="l" marL="647700" indent="-323850" lvl="1">
              <a:lnSpc>
                <a:spcPts val="4200"/>
              </a:lnSpc>
              <a:buFont typeface="Arial"/>
              <a:buChar char="•"/>
            </a:pPr>
            <a:r>
              <a:rPr lang="en-US" b="true" sz="3000">
                <a:solidFill>
                  <a:srgbClr val="000000"/>
                </a:solidFill>
                <a:latin typeface="Open Sans Extra Bold"/>
                <a:ea typeface="Open Sans Extra Bold"/>
                <a:cs typeface="Open Sans Extra Bold"/>
                <a:sym typeface="Open Sans Extra Bold"/>
              </a:rPr>
              <a:t>Divide the dataset into train, validation, test sets according to the ratio of 8:1:1</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1744975" y="3015533"/>
            <a:ext cx="3956292" cy="5275056"/>
          </a:xfrm>
          <a:custGeom>
            <a:avLst/>
            <a:gdLst/>
            <a:ahLst/>
            <a:cxnLst/>
            <a:rect r="r" b="b" t="t" l="l"/>
            <a:pathLst>
              <a:path h="5275056" w="3956292">
                <a:moveTo>
                  <a:pt x="0" y="0"/>
                </a:moveTo>
                <a:lnTo>
                  <a:pt x="3956292" y="0"/>
                </a:lnTo>
                <a:lnTo>
                  <a:pt x="3956292" y="5275056"/>
                </a:lnTo>
                <a:lnTo>
                  <a:pt x="0" y="5275056"/>
                </a:lnTo>
                <a:lnTo>
                  <a:pt x="0" y="0"/>
                </a:lnTo>
                <a:close/>
              </a:path>
            </a:pathLst>
          </a:custGeom>
          <a:blipFill>
            <a:blip r:embed="rId2"/>
            <a:stretch>
              <a:fillRect l="0" t="0" r="0" b="0"/>
            </a:stretch>
          </a:blipFill>
        </p:spPr>
      </p:sp>
      <p:sp>
        <p:nvSpPr>
          <p:cNvPr name="Freeform 9" id="9"/>
          <p:cNvSpPr/>
          <p:nvPr/>
        </p:nvSpPr>
        <p:spPr>
          <a:xfrm flipH="false" flipV="false" rot="0">
            <a:off x="11096434" y="3015533"/>
            <a:ext cx="3962886" cy="5275056"/>
          </a:xfrm>
          <a:custGeom>
            <a:avLst/>
            <a:gdLst/>
            <a:ahLst/>
            <a:cxnLst/>
            <a:rect r="r" b="b" t="t" l="l"/>
            <a:pathLst>
              <a:path h="5275056" w="3962886">
                <a:moveTo>
                  <a:pt x="0" y="0"/>
                </a:moveTo>
                <a:lnTo>
                  <a:pt x="3962886" y="0"/>
                </a:lnTo>
                <a:lnTo>
                  <a:pt x="3962886" y="5275056"/>
                </a:lnTo>
                <a:lnTo>
                  <a:pt x="0" y="5275056"/>
                </a:lnTo>
                <a:lnTo>
                  <a:pt x="0" y="0"/>
                </a:lnTo>
                <a:close/>
              </a:path>
            </a:pathLst>
          </a:custGeom>
          <a:blipFill>
            <a:blip r:embed="rId3"/>
            <a:stretch>
              <a:fillRect l="0" t="0" r="0" b="0"/>
            </a:stretch>
          </a:blipFill>
        </p:spPr>
      </p:sp>
      <p:sp>
        <p:nvSpPr>
          <p:cNvPr name="AutoShape 10" id="10"/>
          <p:cNvSpPr/>
          <p:nvPr/>
        </p:nvSpPr>
        <p:spPr>
          <a:xfrm flipV="true">
            <a:off x="5701267" y="5653061"/>
            <a:ext cx="5395167" cy="0"/>
          </a:xfrm>
          <a:prstGeom prst="line">
            <a:avLst/>
          </a:prstGeom>
          <a:ln cap="flat" w="38100">
            <a:solidFill>
              <a:srgbClr val="000000"/>
            </a:solidFill>
            <a:prstDash val="solid"/>
            <a:headEnd type="none" len="sm" w="sm"/>
            <a:tailEnd type="arrow" len="sm" w="med"/>
          </a:ln>
        </p:spPr>
      </p:sp>
      <p:sp>
        <p:nvSpPr>
          <p:cNvPr name="Freeform 11" id="11"/>
          <p:cNvSpPr/>
          <p:nvPr/>
        </p:nvSpPr>
        <p:spPr>
          <a:xfrm flipH="false" flipV="false" rot="0">
            <a:off x="6587430" y="4246547"/>
            <a:ext cx="3623179" cy="2813027"/>
          </a:xfrm>
          <a:custGeom>
            <a:avLst/>
            <a:gdLst/>
            <a:ahLst/>
            <a:cxnLst/>
            <a:rect r="r" b="b" t="t" l="l"/>
            <a:pathLst>
              <a:path h="2813027" w="3623179">
                <a:moveTo>
                  <a:pt x="0" y="0"/>
                </a:moveTo>
                <a:lnTo>
                  <a:pt x="3623179" y="0"/>
                </a:lnTo>
                <a:lnTo>
                  <a:pt x="3623179" y="2813027"/>
                </a:lnTo>
                <a:lnTo>
                  <a:pt x="0" y="2813027"/>
                </a:lnTo>
                <a:lnTo>
                  <a:pt x="0" y="0"/>
                </a:lnTo>
                <a:close/>
              </a:path>
            </a:pathLst>
          </a:custGeom>
          <a:blipFill>
            <a:blip r:embed="rId4"/>
            <a:stretch>
              <a:fillRect l="0" t="0" r="0" b="0"/>
            </a:stretch>
          </a:blipFill>
        </p:spPr>
      </p:sp>
      <p:sp>
        <p:nvSpPr>
          <p:cNvPr name="TextBox 12" id="12"/>
          <p:cNvSpPr txBox="true"/>
          <p:nvPr/>
        </p:nvSpPr>
        <p:spPr>
          <a:xfrm rot="0">
            <a:off x="5971431" y="933450"/>
            <a:ext cx="6345138" cy="854077"/>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Open Sans Extra Bold"/>
                <a:ea typeface="Open Sans Extra Bold"/>
                <a:cs typeface="Open Sans Extra Bold"/>
                <a:sym typeface="Open Sans Extra Bold"/>
              </a:rPr>
              <a:t>Data Preprocessing</a:t>
            </a:r>
          </a:p>
        </p:txBody>
      </p:sp>
      <p:sp>
        <p:nvSpPr>
          <p:cNvPr name="TextBox 13" id="13"/>
          <p:cNvSpPr txBox="true"/>
          <p:nvPr/>
        </p:nvSpPr>
        <p:spPr>
          <a:xfrm rot="0">
            <a:off x="1028700" y="2228328"/>
            <a:ext cx="11117461" cy="514350"/>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Open Sans Extra Bold"/>
                <a:ea typeface="Open Sans Extra Bold"/>
                <a:cs typeface="Open Sans Extra Bold"/>
                <a:sym typeface="Open Sans Extra Bold"/>
              </a:rPr>
              <a:t>Transform segmentation labels into bounding box labels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2026518" y="3399123"/>
            <a:ext cx="2989229" cy="4891466"/>
          </a:xfrm>
          <a:custGeom>
            <a:avLst/>
            <a:gdLst/>
            <a:ahLst/>
            <a:cxnLst/>
            <a:rect r="r" b="b" t="t" l="l"/>
            <a:pathLst>
              <a:path h="4891466" w="2989229">
                <a:moveTo>
                  <a:pt x="0" y="0"/>
                </a:moveTo>
                <a:lnTo>
                  <a:pt x="2989229" y="0"/>
                </a:lnTo>
                <a:lnTo>
                  <a:pt x="2989229" y="4891466"/>
                </a:lnTo>
                <a:lnTo>
                  <a:pt x="0" y="4891466"/>
                </a:lnTo>
                <a:lnTo>
                  <a:pt x="0" y="0"/>
                </a:lnTo>
                <a:close/>
              </a:path>
            </a:pathLst>
          </a:custGeom>
          <a:blipFill>
            <a:blip r:embed="rId2"/>
            <a:stretch>
              <a:fillRect l="0" t="0" r="0" b="0"/>
            </a:stretch>
          </a:blipFill>
        </p:spPr>
      </p:sp>
      <p:sp>
        <p:nvSpPr>
          <p:cNvPr name="Freeform 9" id="9"/>
          <p:cNvSpPr/>
          <p:nvPr/>
        </p:nvSpPr>
        <p:spPr>
          <a:xfrm flipH="false" flipV="false" rot="0">
            <a:off x="11454630" y="4420088"/>
            <a:ext cx="3174482" cy="2849535"/>
          </a:xfrm>
          <a:custGeom>
            <a:avLst/>
            <a:gdLst/>
            <a:ahLst/>
            <a:cxnLst/>
            <a:rect r="r" b="b" t="t" l="l"/>
            <a:pathLst>
              <a:path h="2849535" w="3174482">
                <a:moveTo>
                  <a:pt x="0" y="0"/>
                </a:moveTo>
                <a:lnTo>
                  <a:pt x="3174482" y="0"/>
                </a:lnTo>
                <a:lnTo>
                  <a:pt x="3174482" y="2849535"/>
                </a:lnTo>
                <a:lnTo>
                  <a:pt x="0" y="2849535"/>
                </a:lnTo>
                <a:lnTo>
                  <a:pt x="0" y="0"/>
                </a:lnTo>
                <a:close/>
              </a:path>
            </a:pathLst>
          </a:custGeom>
          <a:blipFill>
            <a:blip r:embed="rId3"/>
            <a:stretch>
              <a:fillRect l="0" t="0" r="0" b="0"/>
            </a:stretch>
          </a:blipFill>
        </p:spPr>
      </p:sp>
      <p:sp>
        <p:nvSpPr>
          <p:cNvPr name="Freeform 10" id="10"/>
          <p:cNvSpPr/>
          <p:nvPr/>
        </p:nvSpPr>
        <p:spPr>
          <a:xfrm flipH="false" flipV="false" rot="0">
            <a:off x="7102363" y="3399123"/>
            <a:ext cx="2849153" cy="4891466"/>
          </a:xfrm>
          <a:custGeom>
            <a:avLst/>
            <a:gdLst/>
            <a:ahLst/>
            <a:cxnLst/>
            <a:rect r="r" b="b" t="t" l="l"/>
            <a:pathLst>
              <a:path h="4891466" w="2849153">
                <a:moveTo>
                  <a:pt x="0" y="0"/>
                </a:moveTo>
                <a:lnTo>
                  <a:pt x="2849152" y="0"/>
                </a:lnTo>
                <a:lnTo>
                  <a:pt x="2849152" y="4891466"/>
                </a:lnTo>
                <a:lnTo>
                  <a:pt x="0" y="4891466"/>
                </a:lnTo>
                <a:lnTo>
                  <a:pt x="0" y="0"/>
                </a:lnTo>
                <a:close/>
              </a:path>
            </a:pathLst>
          </a:custGeom>
          <a:blipFill>
            <a:blip r:embed="rId4"/>
            <a:stretch>
              <a:fillRect l="0" t="0" r="0" b="0"/>
            </a:stretch>
          </a:blipFill>
        </p:spPr>
      </p:sp>
      <p:sp>
        <p:nvSpPr>
          <p:cNvPr name="TextBox 11" id="11"/>
          <p:cNvSpPr txBox="true"/>
          <p:nvPr/>
        </p:nvSpPr>
        <p:spPr>
          <a:xfrm rot="0">
            <a:off x="5971431" y="933450"/>
            <a:ext cx="6345138" cy="854077"/>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Open Sans Extra Bold"/>
                <a:ea typeface="Open Sans Extra Bold"/>
                <a:cs typeface="Open Sans Extra Bold"/>
                <a:sym typeface="Open Sans Extra Bold"/>
              </a:rPr>
              <a:t>Data Preprocessing</a:t>
            </a:r>
          </a:p>
        </p:txBody>
      </p:sp>
      <p:sp>
        <p:nvSpPr>
          <p:cNvPr name="TextBox 12" id="12"/>
          <p:cNvSpPr txBox="true"/>
          <p:nvPr/>
        </p:nvSpPr>
        <p:spPr>
          <a:xfrm rot="0">
            <a:off x="1028700" y="2228328"/>
            <a:ext cx="1995636" cy="5143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Open Sans Extra Bold"/>
                <a:ea typeface="Open Sans Extra Bold"/>
                <a:cs typeface="Open Sans Extra Bold"/>
                <a:sym typeface="Open Sans Extra Bold"/>
              </a:rPr>
              <a:t>Label Tool</a:t>
            </a:r>
          </a:p>
        </p:txBody>
      </p:sp>
      <p:sp>
        <p:nvSpPr>
          <p:cNvPr name="TextBox 13" id="13"/>
          <p:cNvSpPr txBox="true"/>
          <p:nvPr/>
        </p:nvSpPr>
        <p:spPr>
          <a:xfrm rot="0">
            <a:off x="11586888" y="8377872"/>
            <a:ext cx="2909967"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Red color on 0-30%</a:t>
            </a:r>
          </a:p>
        </p:txBody>
      </p:sp>
      <p:sp>
        <p:nvSpPr>
          <p:cNvPr name="TextBox 14" id="14"/>
          <p:cNvSpPr txBox="true"/>
          <p:nvPr/>
        </p:nvSpPr>
        <p:spPr>
          <a:xfrm rot="0">
            <a:off x="7153006" y="8377872"/>
            <a:ext cx="2798509"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Red color on 30-89%</a:t>
            </a:r>
          </a:p>
        </p:txBody>
      </p:sp>
      <p:sp>
        <p:nvSpPr>
          <p:cNvPr name="TextBox 15" id="15"/>
          <p:cNvSpPr txBox="true"/>
          <p:nvPr/>
        </p:nvSpPr>
        <p:spPr>
          <a:xfrm rot="0">
            <a:off x="1772056" y="8377872"/>
            <a:ext cx="3498153"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Red color on 90% or more</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1028700" y="3609453"/>
            <a:ext cx="4766106" cy="4154337"/>
          </a:xfrm>
          <a:custGeom>
            <a:avLst/>
            <a:gdLst/>
            <a:ahLst/>
            <a:cxnLst/>
            <a:rect r="r" b="b" t="t" l="l"/>
            <a:pathLst>
              <a:path h="4154337" w="4766106">
                <a:moveTo>
                  <a:pt x="0" y="0"/>
                </a:moveTo>
                <a:lnTo>
                  <a:pt x="4766106" y="0"/>
                </a:lnTo>
                <a:lnTo>
                  <a:pt x="4766106" y="4154337"/>
                </a:lnTo>
                <a:lnTo>
                  <a:pt x="0" y="4154337"/>
                </a:lnTo>
                <a:lnTo>
                  <a:pt x="0" y="0"/>
                </a:lnTo>
                <a:close/>
              </a:path>
            </a:pathLst>
          </a:custGeom>
          <a:blipFill>
            <a:blip r:embed="rId2"/>
            <a:stretch>
              <a:fillRect l="0" t="0" r="0" b="0"/>
            </a:stretch>
          </a:blipFill>
        </p:spPr>
      </p:sp>
      <p:sp>
        <p:nvSpPr>
          <p:cNvPr name="Freeform 9" id="9"/>
          <p:cNvSpPr/>
          <p:nvPr/>
        </p:nvSpPr>
        <p:spPr>
          <a:xfrm flipH="false" flipV="false" rot="0">
            <a:off x="6605385" y="3598979"/>
            <a:ext cx="4715412" cy="4164810"/>
          </a:xfrm>
          <a:custGeom>
            <a:avLst/>
            <a:gdLst/>
            <a:ahLst/>
            <a:cxnLst/>
            <a:rect r="r" b="b" t="t" l="l"/>
            <a:pathLst>
              <a:path h="4164810" w="4715412">
                <a:moveTo>
                  <a:pt x="0" y="0"/>
                </a:moveTo>
                <a:lnTo>
                  <a:pt x="4715412" y="0"/>
                </a:lnTo>
                <a:lnTo>
                  <a:pt x="4715412" y="4164811"/>
                </a:lnTo>
                <a:lnTo>
                  <a:pt x="0" y="4164811"/>
                </a:lnTo>
                <a:lnTo>
                  <a:pt x="0" y="0"/>
                </a:lnTo>
                <a:close/>
              </a:path>
            </a:pathLst>
          </a:custGeom>
          <a:blipFill>
            <a:blip r:embed="rId3"/>
            <a:stretch>
              <a:fillRect l="0" t="0" r="0" b="0"/>
            </a:stretch>
          </a:blipFill>
        </p:spPr>
      </p:sp>
      <p:sp>
        <p:nvSpPr>
          <p:cNvPr name="Freeform 10" id="10"/>
          <p:cNvSpPr/>
          <p:nvPr/>
        </p:nvSpPr>
        <p:spPr>
          <a:xfrm flipH="false" flipV="false" rot="0">
            <a:off x="12130422" y="3419675"/>
            <a:ext cx="5743417" cy="2606759"/>
          </a:xfrm>
          <a:custGeom>
            <a:avLst/>
            <a:gdLst/>
            <a:ahLst/>
            <a:cxnLst/>
            <a:rect r="r" b="b" t="t" l="l"/>
            <a:pathLst>
              <a:path h="2606759" w="5743417">
                <a:moveTo>
                  <a:pt x="0" y="0"/>
                </a:moveTo>
                <a:lnTo>
                  <a:pt x="5743418" y="0"/>
                </a:lnTo>
                <a:lnTo>
                  <a:pt x="5743418" y="2606759"/>
                </a:lnTo>
                <a:lnTo>
                  <a:pt x="0" y="2606759"/>
                </a:lnTo>
                <a:lnTo>
                  <a:pt x="0" y="0"/>
                </a:lnTo>
                <a:close/>
              </a:path>
            </a:pathLst>
          </a:custGeom>
          <a:blipFill>
            <a:blip r:embed="rId4"/>
            <a:stretch>
              <a:fillRect l="0" t="0" r="0" b="0"/>
            </a:stretch>
          </a:blipFill>
        </p:spPr>
      </p:sp>
      <p:sp>
        <p:nvSpPr>
          <p:cNvPr name="Freeform 11" id="11"/>
          <p:cNvSpPr/>
          <p:nvPr/>
        </p:nvSpPr>
        <p:spPr>
          <a:xfrm flipH="false" flipV="false" rot="0">
            <a:off x="12134595" y="6026434"/>
            <a:ext cx="5753671" cy="1927133"/>
          </a:xfrm>
          <a:custGeom>
            <a:avLst/>
            <a:gdLst/>
            <a:ahLst/>
            <a:cxnLst/>
            <a:rect r="r" b="b" t="t" l="l"/>
            <a:pathLst>
              <a:path h="1927133" w="5753671">
                <a:moveTo>
                  <a:pt x="0" y="0"/>
                </a:moveTo>
                <a:lnTo>
                  <a:pt x="5753671" y="0"/>
                </a:lnTo>
                <a:lnTo>
                  <a:pt x="5753671" y="1927133"/>
                </a:lnTo>
                <a:lnTo>
                  <a:pt x="0" y="1927133"/>
                </a:lnTo>
                <a:lnTo>
                  <a:pt x="0" y="0"/>
                </a:lnTo>
                <a:close/>
              </a:path>
            </a:pathLst>
          </a:custGeom>
          <a:blipFill>
            <a:blip r:embed="rId5"/>
            <a:stretch>
              <a:fillRect l="0" t="0" r="0" b="0"/>
            </a:stretch>
          </a:blipFill>
        </p:spPr>
      </p:sp>
      <p:sp>
        <p:nvSpPr>
          <p:cNvPr name="TextBox 12" id="12"/>
          <p:cNvSpPr txBox="true"/>
          <p:nvPr/>
        </p:nvSpPr>
        <p:spPr>
          <a:xfrm rot="0">
            <a:off x="5971431" y="933450"/>
            <a:ext cx="6345138" cy="854077"/>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Open Sans Extra Bold"/>
                <a:ea typeface="Open Sans Extra Bold"/>
                <a:cs typeface="Open Sans Extra Bold"/>
                <a:sym typeface="Open Sans Extra Bold"/>
              </a:rPr>
              <a:t>Data Preprocessing</a:t>
            </a:r>
          </a:p>
        </p:txBody>
      </p:sp>
      <p:sp>
        <p:nvSpPr>
          <p:cNvPr name="TextBox 13" id="13"/>
          <p:cNvSpPr txBox="true"/>
          <p:nvPr/>
        </p:nvSpPr>
        <p:spPr>
          <a:xfrm rot="0">
            <a:off x="1028700" y="2228328"/>
            <a:ext cx="1995636" cy="5143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Open Sans Extra Bold"/>
                <a:ea typeface="Open Sans Extra Bold"/>
                <a:cs typeface="Open Sans Extra Bold"/>
                <a:sym typeface="Open Sans Extra Bold"/>
              </a:rPr>
              <a:t>Label Tool</a:t>
            </a:r>
          </a:p>
        </p:txBody>
      </p:sp>
      <p:sp>
        <p:nvSpPr>
          <p:cNvPr name="TextBox 14" id="14"/>
          <p:cNvSpPr txBox="true"/>
          <p:nvPr/>
        </p:nvSpPr>
        <p:spPr>
          <a:xfrm rot="0">
            <a:off x="2290167" y="8149371"/>
            <a:ext cx="1468338" cy="396240"/>
          </a:xfrm>
          <a:prstGeom prst="rect">
            <a:avLst/>
          </a:prstGeom>
        </p:spPr>
        <p:txBody>
          <a:bodyPr anchor="t" rtlCol="false" tIns="0" lIns="0" bIns="0" rIns="0">
            <a:spAutoFit/>
          </a:bodyPr>
          <a:lstStyle/>
          <a:p>
            <a:pPr algn="ctr">
              <a:lnSpc>
                <a:spcPts val="3359"/>
              </a:lnSpc>
            </a:pPr>
            <a:r>
              <a:rPr lang="en-US" sz="2400">
                <a:solidFill>
                  <a:srgbClr val="000000"/>
                </a:solidFill>
                <a:latin typeface="Canva Sans"/>
                <a:ea typeface="Canva Sans"/>
                <a:cs typeface="Canva Sans"/>
                <a:sym typeface="Canva Sans"/>
              </a:rPr>
              <a:t>Label tool</a:t>
            </a:r>
          </a:p>
        </p:txBody>
      </p:sp>
      <p:sp>
        <p:nvSpPr>
          <p:cNvPr name="TextBox 15" id="15"/>
          <p:cNvSpPr txBox="true"/>
          <p:nvPr/>
        </p:nvSpPr>
        <p:spPr>
          <a:xfrm rot="0">
            <a:off x="8358932" y="8149371"/>
            <a:ext cx="1570137" cy="396240"/>
          </a:xfrm>
          <a:prstGeom prst="rect">
            <a:avLst/>
          </a:prstGeom>
        </p:spPr>
        <p:txBody>
          <a:bodyPr anchor="t" rtlCol="false" tIns="0" lIns="0" bIns="0" rIns="0">
            <a:spAutoFit/>
          </a:bodyPr>
          <a:lstStyle/>
          <a:p>
            <a:pPr algn="ctr">
              <a:lnSpc>
                <a:spcPts val="3359"/>
              </a:lnSpc>
            </a:pPr>
            <a:r>
              <a:rPr lang="en-US" sz="2400">
                <a:solidFill>
                  <a:srgbClr val="000000"/>
                </a:solidFill>
                <a:latin typeface="Canva Sans"/>
                <a:ea typeface="Canva Sans"/>
                <a:cs typeface="Canva Sans"/>
                <a:sym typeface="Canva Sans"/>
              </a:rPr>
              <a:t>Class label</a:t>
            </a:r>
          </a:p>
        </p:txBody>
      </p:sp>
      <p:sp>
        <p:nvSpPr>
          <p:cNvPr name="TextBox 16" id="16"/>
          <p:cNvSpPr txBox="true"/>
          <p:nvPr/>
        </p:nvSpPr>
        <p:spPr>
          <a:xfrm rot="0">
            <a:off x="14008968" y="8149371"/>
            <a:ext cx="2611487" cy="396240"/>
          </a:xfrm>
          <a:prstGeom prst="rect">
            <a:avLst/>
          </a:prstGeom>
        </p:spPr>
        <p:txBody>
          <a:bodyPr anchor="t" rtlCol="false" tIns="0" lIns="0" bIns="0" rIns="0">
            <a:spAutoFit/>
          </a:bodyPr>
          <a:lstStyle/>
          <a:p>
            <a:pPr algn="ctr">
              <a:lnSpc>
                <a:spcPts val="3359"/>
              </a:lnSpc>
            </a:pPr>
            <a:r>
              <a:rPr lang="en-US" sz="2400">
                <a:solidFill>
                  <a:srgbClr val="000000"/>
                </a:solidFill>
                <a:latin typeface="Canva Sans"/>
                <a:ea typeface="Canva Sans"/>
                <a:cs typeface="Canva Sans"/>
                <a:sym typeface="Canva Sans"/>
              </a:rPr>
              <a:t>Images and labels</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801339" y="4788905"/>
            <a:ext cx="7723391" cy="4344407"/>
          </a:xfrm>
          <a:custGeom>
            <a:avLst/>
            <a:gdLst/>
            <a:ahLst/>
            <a:cxnLst/>
            <a:rect r="r" b="b" t="t" l="l"/>
            <a:pathLst>
              <a:path h="4344407" w="7723391">
                <a:moveTo>
                  <a:pt x="0" y="0"/>
                </a:moveTo>
                <a:lnTo>
                  <a:pt x="7723391" y="0"/>
                </a:lnTo>
                <a:lnTo>
                  <a:pt x="7723391" y="4344407"/>
                </a:lnTo>
                <a:lnTo>
                  <a:pt x="0" y="4344407"/>
                </a:lnTo>
                <a:lnTo>
                  <a:pt x="0" y="0"/>
                </a:lnTo>
                <a:close/>
              </a:path>
            </a:pathLst>
          </a:custGeom>
          <a:blipFill>
            <a:blip r:embed="rId2"/>
            <a:stretch>
              <a:fillRect l="0" t="0" r="0" b="0"/>
            </a:stretch>
          </a:blipFill>
        </p:spPr>
      </p:sp>
      <p:sp>
        <p:nvSpPr>
          <p:cNvPr name="Freeform 9" id="9"/>
          <p:cNvSpPr/>
          <p:nvPr/>
        </p:nvSpPr>
        <p:spPr>
          <a:xfrm flipH="false" flipV="false" rot="0">
            <a:off x="8524730" y="4788905"/>
            <a:ext cx="8415317" cy="4344407"/>
          </a:xfrm>
          <a:custGeom>
            <a:avLst/>
            <a:gdLst/>
            <a:ahLst/>
            <a:cxnLst/>
            <a:rect r="r" b="b" t="t" l="l"/>
            <a:pathLst>
              <a:path h="4344407" w="8415317">
                <a:moveTo>
                  <a:pt x="0" y="0"/>
                </a:moveTo>
                <a:lnTo>
                  <a:pt x="8415317" y="0"/>
                </a:lnTo>
                <a:lnTo>
                  <a:pt x="8415317" y="4344407"/>
                </a:lnTo>
                <a:lnTo>
                  <a:pt x="0" y="4344407"/>
                </a:lnTo>
                <a:lnTo>
                  <a:pt x="0" y="0"/>
                </a:lnTo>
                <a:close/>
              </a:path>
            </a:pathLst>
          </a:custGeom>
          <a:blipFill>
            <a:blip r:embed="rId3"/>
            <a:stretch>
              <a:fillRect l="0" t="0" r="0" b="0"/>
            </a:stretch>
          </a:blipFill>
        </p:spPr>
      </p:sp>
      <p:sp>
        <p:nvSpPr>
          <p:cNvPr name="TextBox 10" id="10"/>
          <p:cNvSpPr txBox="true"/>
          <p:nvPr/>
        </p:nvSpPr>
        <p:spPr>
          <a:xfrm rot="0">
            <a:off x="5971431" y="933450"/>
            <a:ext cx="6345138" cy="854077"/>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Open Sans Extra Bold"/>
                <a:ea typeface="Open Sans Extra Bold"/>
                <a:cs typeface="Open Sans Extra Bold"/>
                <a:sym typeface="Open Sans Extra Bold"/>
              </a:rPr>
              <a:t>Data Preprocessing</a:t>
            </a:r>
          </a:p>
        </p:txBody>
      </p:sp>
      <p:sp>
        <p:nvSpPr>
          <p:cNvPr name="TextBox 11" id="11"/>
          <p:cNvSpPr txBox="true"/>
          <p:nvPr/>
        </p:nvSpPr>
        <p:spPr>
          <a:xfrm rot="0">
            <a:off x="1028700" y="2909013"/>
            <a:ext cx="5041106" cy="5143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Open Sans Extra Bold"/>
                <a:ea typeface="Open Sans Extra Bold"/>
                <a:cs typeface="Open Sans Extra Bold"/>
                <a:sym typeface="Open Sans Extra Bold"/>
              </a:rPr>
              <a:t>Remove duplicate images</a:t>
            </a:r>
          </a:p>
        </p:txBody>
      </p:sp>
      <p:sp>
        <p:nvSpPr>
          <p:cNvPr name="TextBox 12" id="12"/>
          <p:cNvSpPr txBox="true"/>
          <p:nvPr/>
        </p:nvSpPr>
        <p:spPr>
          <a:xfrm rot="0">
            <a:off x="2854821" y="4077795"/>
            <a:ext cx="3116610"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ea typeface="Open Sans Extra Bold"/>
                <a:cs typeface="Open Sans Extra Bold"/>
                <a:sym typeface="Open Sans Extra Bold"/>
              </a:rPr>
              <a:t>Average Hashing (aHash)</a:t>
            </a:r>
          </a:p>
        </p:txBody>
      </p:sp>
      <p:sp>
        <p:nvSpPr>
          <p:cNvPr name="TextBox 13" id="13"/>
          <p:cNvSpPr txBox="true"/>
          <p:nvPr/>
        </p:nvSpPr>
        <p:spPr>
          <a:xfrm rot="0">
            <a:off x="11260121" y="4077795"/>
            <a:ext cx="2944535"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ea typeface="Open Sans Extra Bold"/>
                <a:cs typeface="Open Sans Extra Bold"/>
                <a:sym typeface="Open Sans Extra Bold"/>
              </a:rPr>
              <a:t>Check duplicate images</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4187830" y="4298229"/>
            <a:ext cx="9554968" cy="5697150"/>
          </a:xfrm>
          <a:custGeom>
            <a:avLst/>
            <a:gdLst/>
            <a:ahLst/>
            <a:cxnLst/>
            <a:rect r="r" b="b" t="t" l="l"/>
            <a:pathLst>
              <a:path h="5697150" w="9554968">
                <a:moveTo>
                  <a:pt x="0" y="0"/>
                </a:moveTo>
                <a:lnTo>
                  <a:pt x="9554968" y="0"/>
                </a:lnTo>
                <a:lnTo>
                  <a:pt x="9554968" y="5697149"/>
                </a:lnTo>
                <a:lnTo>
                  <a:pt x="0" y="5697149"/>
                </a:lnTo>
                <a:lnTo>
                  <a:pt x="0" y="0"/>
                </a:lnTo>
                <a:close/>
              </a:path>
            </a:pathLst>
          </a:custGeom>
          <a:blipFill>
            <a:blip r:embed="rId2"/>
            <a:stretch>
              <a:fillRect l="0" t="0" r="0" b="0"/>
            </a:stretch>
          </a:blipFill>
        </p:spPr>
      </p:sp>
      <p:sp>
        <p:nvSpPr>
          <p:cNvPr name="TextBox 9" id="9"/>
          <p:cNvSpPr txBox="true"/>
          <p:nvPr/>
        </p:nvSpPr>
        <p:spPr>
          <a:xfrm rot="0">
            <a:off x="5971431" y="933450"/>
            <a:ext cx="6345138" cy="854077"/>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Open Sans Extra Bold"/>
                <a:ea typeface="Open Sans Extra Bold"/>
                <a:cs typeface="Open Sans Extra Bold"/>
                <a:sym typeface="Open Sans Extra Bold"/>
              </a:rPr>
              <a:t>Data Preprocessing</a:t>
            </a:r>
          </a:p>
        </p:txBody>
      </p:sp>
      <p:sp>
        <p:nvSpPr>
          <p:cNvPr name="TextBox 10" id="10"/>
          <p:cNvSpPr txBox="true"/>
          <p:nvPr/>
        </p:nvSpPr>
        <p:spPr>
          <a:xfrm rot="0">
            <a:off x="1028700" y="2444334"/>
            <a:ext cx="5318820" cy="514350"/>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Open Sans Extra Bold"/>
                <a:ea typeface="Open Sans Extra Bold"/>
                <a:cs typeface="Open Sans Extra Bold"/>
                <a:sym typeface="Open Sans Extra Bold"/>
              </a:rPr>
              <a:t>Balance classes of the data</a:t>
            </a:r>
          </a:p>
        </p:txBody>
      </p:sp>
      <p:sp>
        <p:nvSpPr>
          <p:cNvPr name="TextBox 11" id="11"/>
          <p:cNvSpPr txBox="true"/>
          <p:nvPr/>
        </p:nvSpPr>
        <p:spPr>
          <a:xfrm rot="0">
            <a:off x="1028700" y="3186558"/>
            <a:ext cx="7799831" cy="1323340"/>
          </a:xfrm>
          <a:prstGeom prst="rect">
            <a:avLst/>
          </a:prstGeom>
        </p:spPr>
        <p:txBody>
          <a:bodyPr anchor="t" rtlCol="false" tIns="0" lIns="0" bIns="0" rIns="0">
            <a:spAutoFit/>
          </a:bodyPr>
          <a:lstStyle/>
          <a:p>
            <a:pPr algn="l">
              <a:lnSpc>
                <a:spcPts val="2659"/>
              </a:lnSpc>
              <a:spcBef>
                <a:spcPct val="0"/>
              </a:spcBef>
            </a:pPr>
            <a:r>
              <a:rPr lang="en-US" b="true" sz="1899">
                <a:solidFill>
                  <a:srgbClr val="000000"/>
                </a:solidFill>
                <a:latin typeface="Open Sans Extra Bold"/>
                <a:ea typeface="Open Sans Extra Bold"/>
                <a:cs typeface="Open Sans Extra Bold"/>
                <a:sym typeface="Open Sans Extra Bold"/>
              </a:rPr>
              <a:t>Statistics of the number of each class (sorted by class name):</a:t>
            </a:r>
          </a:p>
          <a:p>
            <a:pPr algn="l">
              <a:lnSpc>
                <a:spcPts val="2659"/>
              </a:lnSpc>
              <a:spcBef>
                <a:spcPct val="0"/>
              </a:spcBef>
            </a:pPr>
            <a:r>
              <a:rPr lang="en-US" b="true" sz="1899">
                <a:solidFill>
                  <a:srgbClr val="000000"/>
                </a:solidFill>
                <a:latin typeface="Open Sans Extra Bold"/>
                <a:ea typeface="Open Sans Extra Bold"/>
                <a:cs typeface="Open Sans Extra Bold"/>
                <a:sym typeface="Open Sans Extra Bold"/>
              </a:rPr>
              <a:t>Class 0: 1870 labels</a:t>
            </a:r>
          </a:p>
          <a:p>
            <a:pPr algn="l">
              <a:lnSpc>
                <a:spcPts val="2659"/>
              </a:lnSpc>
              <a:spcBef>
                <a:spcPct val="0"/>
              </a:spcBef>
            </a:pPr>
            <a:r>
              <a:rPr lang="en-US" b="true" sz="1899">
                <a:solidFill>
                  <a:srgbClr val="000000"/>
                </a:solidFill>
                <a:latin typeface="Open Sans Extra Bold"/>
                <a:ea typeface="Open Sans Extra Bold"/>
                <a:cs typeface="Open Sans Extra Bold"/>
                <a:sym typeface="Open Sans Extra Bold"/>
              </a:rPr>
              <a:t>Class 1: 6917 labels</a:t>
            </a:r>
          </a:p>
          <a:p>
            <a:pPr algn="l">
              <a:lnSpc>
                <a:spcPts val="2659"/>
              </a:lnSpc>
              <a:spcBef>
                <a:spcPct val="0"/>
              </a:spcBef>
            </a:pPr>
            <a:r>
              <a:rPr lang="en-US" b="true" sz="1899">
                <a:solidFill>
                  <a:srgbClr val="000000"/>
                </a:solidFill>
                <a:latin typeface="Open Sans Extra Bold"/>
                <a:ea typeface="Open Sans Extra Bold"/>
                <a:cs typeface="Open Sans Extra Bold"/>
                <a:sym typeface="Open Sans Extra Bold"/>
              </a:rPr>
              <a:t>Class 2: 1823 labels</a:t>
            </a:r>
          </a:p>
        </p:txBody>
      </p:sp>
      <p:sp>
        <p:nvSpPr>
          <p:cNvPr name="TextBox 12" id="12"/>
          <p:cNvSpPr txBox="true"/>
          <p:nvPr/>
        </p:nvSpPr>
        <p:spPr>
          <a:xfrm rot="0">
            <a:off x="9066684" y="3186558"/>
            <a:ext cx="6499771"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Open Sans Extra Bold"/>
                <a:ea typeface="Open Sans Extra Bold"/>
                <a:cs typeface="Open Sans Extra Bold"/>
                <a:sym typeface="Open Sans Extra Bold"/>
              </a:rPr>
              <a:t>|(class1 - class0) + (class1 - class 2) + (class0 - class2)|</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8217" y="9069112"/>
            <a:ext cx="18476217" cy="1028700"/>
            <a:chOff x="0" y="0"/>
            <a:chExt cx="4866164" cy="270933"/>
          </a:xfrm>
        </p:grpSpPr>
        <p:sp>
          <p:nvSpPr>
            <p:cNvPr name="Freeform 3" id="3"/>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145DA0"/>
            </a:solidFill>
            <a:ln cap="sq">
              <a:noFill/>
              <a:prstDash val="solid"/>
              <a:miter/>
            </a:ln>
          </p:spPr>
        </p:sp>
        <p:sp>
          <p:nvSpPr>
            <p:cNvPr name="TextBox 4" id="4"/>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1028700" y="3347341"/>
            <a:ext cx="11479802" cy="3584026"/>
          </a:xfrm>
          <a:prstGeom prst="rect">
            <a:avLst/>
          </a:prstGeom>
        </p:spPr>
        <p:txBody>
          <a:bodyPr anchor="t" rtlCol="false" tIns="0" lIns="0" bIns="0" rIns="0">
            <a:spAutoFit/>
          </a:bodyPr>
          <a:lstStyle/>
          <a:p>
            <a:pPr algn="l">
              <a:lnSpc>
                <a:spcPts val="4060"/>
              </a:lnSpc>
              <a:spcBef>
                <a:spcPct val="0"/>
              </a:spcBef>
            </a:pPr>
            <a:r>
              <a:rPr lang="en-US" b="true" sz="2900">
                <a:solidFill>
                  <a:srgbClr val="000000"/>
                </a:solidFill>
                <a:latin typeface="Open Sans Extra Bold"/>
                <a:ea typeface="Open Sans Extra Bold"/>
                <a:cs typeface="Open Sans Extra Bold"/>
                <a:sym typeface="Open Sans Extra Bold"/>
              </a:rPr>
              <a:t>Nowadays, the agricultural and food industry is developing, but we lack human resources, so our group decided to use computer vision to solve the human resource problem.</a:t>
            </a:r>
          </a:p>
          <a:p>
            <a:pPr algn="l">
              <a:lnSpc>
                <a:spcPts val="4060"/>
              </a:lnSpc>
              <a:spcBef>
                <a:spcPct val="0"/>
              </a:spcBef>
            </a:pPr>
          </a:p>
          <a:p>
            <a:pPr algn="l">
              <a:lnSpc>
                <a:spcPts val="4050"/>
              </a:lnSpc>
              <a:spcBef>
                <a:spcPct val="0"/>
              </a:spcBef>
            </a:pPr>
            <a:r>
              <a:rPr lang="en-US" b="true" sz="2893">
                <a:solidFill>
                  <a:srgbClr val="000000"/>
                </a:solidFill>
                <a:latin typeface="Open Sans Extra Bold"/>
                <a:ea typeface="Open Sans Extra Bold"/>
                <a:cs typeface="Open Sans Extra Bold"/>
                <a:sym typeface="Open Sans Extra Bold"/>
              </a:rPr>
              <a:t>Establishing a computer vision system capable of detecting and identifying fruit quality fit for use on robotic tools for automated harvesting is the major aim of this research.</a:t>
            </a:r>
          </a:p>
        </p:txBody>
      </p:sp>
      <p:sp>
        <p:nvSpPr>
          <p:cNvPr name="TextBox 6" id="6"/>
          <p:cNvSpPr txBox="true"/>
          <p:nvPr/>
        </p:nvSpPr>
        <p:spPr>
          <a:xfrm rot="0">
            <a:off x="2041506" y="795222"/>
            <a:ext cx="6753939"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1.1 Problem</a:t>
            </a:r>
          </a:p>
        </p:txBody>
      </p:sp>
      <p:grpSp>
        <p:nvGrpSpPr>
          <p:cNvPr name="Group 7" id="7"/>
          <p:cNvGrpSpPr/>
          <p:nvPr/>
        </p:nvGrpSpPr>
        <p:grpSpPr>
          <a:xfrm rot="0">
            <a:off x="12423052" y="-3397673"/>
            <a:ext cx="12466785" cy="1246678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2055983" y="-1430279"/>
            <a:ext cx="3735531" cy="373553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4815172" y="3224658"/>
            <a:ext cx="10969209" cy="6540391"/>
          </a:xfrm>
          <a:custGeom>
            <a:avLst/>
            <a:gdLst/>
            <a:ahLst/>
            <a:cxnLst/>
            <a:rect r="r" b="b" t="t" l="l"/>
            <a:pathLst>
              <a:path h="6540391" w="10969209">
                <a:moveTo>
                  <a:pt x="0" y="0"/>
                </a:moveTo>
                <a:lnTo>
                  <a:pt x="10969210" y="0"/>
                </a:lnTo>
                <a:lnTo>
                  <a:pt x="10969210" y="6540391"/>
                </a:lnTo>
                <a:lnTo>
                  <a:pt x="0" y="6540391"/>
                </a:lnTo>
                <a:lnTo>
                  <a:pt x="0" y="0"/>
                </a:lnTo>
                <a:close/>
              </a:path>
            </a:pathLst>
          </a:custGeom>
          <a:blipFill>
            <a:blip r:embed="rId2"/>
            <a:stretch>
              <a:fillRect l="0" t="0" r="0" b="0"/>
            </a:stretch>
          </a:blipFill>
        </p:spPr>
      </p:sp>
      <p:sp>
        <p:nvSpPr>
          <p:cNvPr name="TextBox 9" id="9"/>
          <p:cNvSpPr txBox="true"/>
          <p:nvPr/>
        </p:nvSpPr>
        <p:spPr>
          <a:xfrm rot="0">
            <a:off x="5971431" y="933450"/>
            <a:ext cx="6345138" cy="854077"/>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Open Sans Extra Bold"/>
                <a:ea typeface="Open Sans Extra Bold"/>
                <a:cs typeface="Open Sans Extra Bold"/>
                <a:sym typeface="Open Sans Extra Bold"/>
              </a:rPr>
              <a:t>Data Preprocessing</a:t>
            </a:r>
          </a:p>
        </p:txBody>
      </p:sp>
      <p:sp>
        <p:nvSpPr>
          <p:cNvPr name="TextBox 10" id="10"/>
          <p:cNvSpPr txBox="true"/>
          <p:nvPr/>
        </p:nvSpPr>
        <p:spPr>
          <a:xfrm rot="0">
            <a:off x="1028700" y="2444334"/>
            <a:ext cx="5318820" cy="514350"/>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Open Sans Extra Bold"/>
                <a:ea typeface="Open Sans Extra Bold"/>
                <a:cs typeface="Open Sans Extra Bold"/>
                <a:sym typeface="Open Sans Extra Bold"/>
              </a:rPr>
              <a:t>Balance classes of the data</a:t>
            </a:r>
          </a:p>
        </p:txBody>
      </p:sp>
      <p:sp>
        <p:nvSpPr>
          <p:cNvPr name="TextBox 11" id="11"/>
          <p:cNvSpPr txBox="true"/>
          <p:nvPr/>
        </p:nvSpPr>
        <p:spPr>
          <a:xfrm rot="0">
            <a:off x="1028700" y="3186558"/>
            <a:ext cx="7799831" cy="1323340"/>
          </a:xfrm>
          <a:prstGeom prst="rect">
            <a:avLst/>
          </a:prstGeom>
        </p:spPr>
        <p:txBody>
          <a:bodyPr anchor="t" rtlCol="false" tIns="0" lIns="0" bIns="0" rIns="0">
            <a:spAutoFit/>
          </a:bodyPr>
          <a:lstStyle/>
          <a:p>
            <a:pPr algn="l">
              <a:lnSpc>
                <a:spcPts val="2659"/>
              </a:lnSpc>
            </a:pPr>
            <a:r>
              <a:rPr lang="en-US" sz="1899">
                <a:solidFill>
                  <a:srgbClr val="000000"/>
                </a:solidFill>
                <a:latin typeface="Open Sans Extra Bold"/>
                <a:ea typeface="Open Sans Extra Bold"/>
                <a:cs typeface="Open Sans Extra Bold"/>
                <a:sym typeface="Open Sans Extra Bold"/>
              </a:rPr>
              <a:t>Class 0: 2335 labels </a:t>
            </a:r>
          </a:p>
          <a:p>
            <a:pPr algn="l">
              <a:lnSpc>
                <a:spcPts val="2659"/>
              </a:lnSpc>
            </a:pPr>
            <a:r>
              <a:rPr lang="en-US" sz="1899">
                <a:solidFill>
                  <a:srgbClr val="000000"/>
                </a:solidFill>
                <a:latin typeface="Open Sans Extra Bold"/>
                <a:ea typeface="Open Sans Extra Bold"/>
                <a:cs typeface="Open Sans Extra Bold"/>
                <a:sym typeface="Open Sans Extra Bold"/>
              </a:rPr>
              <a:t>Class 1: 1935 labels </a:t>
            </a:r>
          </a:p>
          <a:p>
            <a:pPr algn="l">
              <a:lnSpc>
                <a:spcPts val="2659"/>
              </a:lnSpc>
            </a:pPr>
            <a:r>
              <a:rPr lang="en-US" sz="1899">
                <a:solidFill>
                  <a:srgbClr val="000000"/>
                </a:solidFill>
                <a:latin typeface="Open Sans Extra Bold"/>
                <a:ea typeface="Open Sans Extra Bold"/>
                <a:cs typeface="Open Sans Extra Bold"/>
                <a:sym typeface="Open Sans Extra Bold"/>
              </a:rPr>
              <a:t>Class 2: 2730 labels </a:t>
            </a:r>
          </a:p>
          <a:p>
            <a:pPr algn="l">
              <a:lnSpc>
                <a:spcPts val="2659"/>
              </a:lnSpc>
              <a:spcBef>
                <a:spcPct val="0"/>
              </a:spcBef>
            </a:pPr>
            <a:r>
              <a:rPr lang="en-US" sz="1899">
                <a:solidFill>
                  <a:srgbClr val="000000"/>
                </a:solidFill>
                <a:latin typeface="Open Sans Extra Bold"/>
                <a:ea typeface="Open Sans Extra Bold"/>
                <a:cs typeface="Open Sans Extra Bold"/>
                <a:sym typeface="Open Sans Extra Bold"/>
              </a:rPr>
              <a:t>Total labels: 7000</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724222" y="-4507687"/>
            <a:ext cx="5924489" cy="592448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5796098" y="2796540"/>
            <a:ext cx="11301259" cy="3729415"/>
          </a:xfrm>
          <a:custGeom>
            <a:avLst/>
            <a:gdLst/>
            <a:ahLst/>
            <a:cxnLst/>
            <a:rect r="r" b="b" t="t" l="l"/>
            <a:pathLst>
              <a:path h="3729415" w="11301259">
                <a:moveTo>
                  <a:pt x="0" y="0"/>
                </a:moveTo>
                <a:lnTo>
                  <a:pt x="11301259" y="0"/>
                </a:lnTo>
                <a:lnTo>
                  <a:pt x="11301259" y="3729416"/>
                </a:lnTo>
                <a:lnTo>
                  <a:pt x="0" y="3729416"/>
                </a:lnTo>
                <a:lnTo>
                  <a:pt x="0" y="0"/>
                </a:lnTo>
                <a:close/>
              </a:path>
            </a:pathLst>
          </a:custGeom>
          <a:blipFill>
            <a:blip r:embed="rId2"/>
            <a:stretch>
              <a:fillRect l="0" t="0" r="0" b="0"/>
            </a:stretch>
          </a:blipFill>
        </p:spPr>
      </p:sp>
      <p:sp>
        <p:nvSpPr>
          <p:cNvPr name="Freeform 6" id="6"/>
          <p:cNvSpPr/>
          <p:nvPr/>
        </p:nvSpPr>
        <p:spPr>
          <a:xfrm flipH="false" flipV="false" rot="0">
            <a:off x="5796098" y="6525956"/>
            <a:ext cx="11301259" cy="3729415"/>
          </a:xfrm>
          <a:custGeom>
            <a:avLst/>
            <a:gdLst/>
            <a:ahLst/>
            <a:cxnLst/>
            <a:rect r="r" b="b" t="t" l="l"/>
            <a:pathLst>
              <a:path h="3729415" w="11301259">
                <a:moveTo>
                  <a:pt x="0" y="0"/>
                </a:moveTo>
                <a:lnTo>
                  <a:pt x="11301259" y="0"/>
                </a:lnTo>
                <a:lnTo>
                  <a:pt x="11301259" y="3729415"/>
                </a:lnTo>
                <a:lnTo>
                  <a:pt x="0" y="3729415"/>
                </a:lnTo>
                <a:lnTo>
                  <a:pt x="0" y="0"/>
                </a:lnTo>
                <a:close/>
              </a:path>
            </a:pathLst>
          </a:custGeom>
          <a:blipFill>
            <a:blip r:embed="rId3"/>
            <a:stretch>
              <a:fillRect l="0" t="0" r="0" b="0"/>
            </a:stretch>
          </a:blipFill>
        </p:spPr>
      </p:sp>
      <p:sp>
        <p:nvSpPr>
          <p:cNvPr name="TextBox 7" id="7"/>
          <p:cNvSpPr txBox="true"/>
          <p:nvPr/>
        </p:nvSpPr>
        <p:spPr>
          <a:xfrm rot="0">
            <a:off x="5971431" y="562725"/>
            <a:ext cx="6345138" cy="854077"/>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Open Sans Extra Bold"/>
                <a:ea typeface="Open Sans Extra Bold"/>
                <a:cs typeface="Open Sans Extra Bold"/>
                <a:sym typeface="Open Sans Extra Bold"/>
              </a:rPr>
              <a:t>Data Preprocessing</a:t>
            </a:r>
          </a:p>
        </p:txBody>
      </p:sp>
      <p:sp>
        <p:nvSpPr>
          <p:cNvPr name="TextBox 8" id="8"/>
          <p:cNvSpPr txBox="true"/>
          <p:nvPr/>
        </p:nvSpPr>
        <p:spPr>
          <a:xfrm rot="0">
            <a:off x="1028700" y="1820921"/>
            <a:ext cx="15565487" cy="5143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Open Sans Extra Bold"/>
                <a:ea typeface="Open Sans Extra Bold"/>
                <a:cs typeface="Open Sans Extra Bold"/>
                <a:sym typeface="Open Sans Extra Bold"/>
              </a:rPr>
              <a:t>Divide the dataset into train, validation, test sets according to the ratio of 8:1:1</a:t>
            </a:r>
          </a:p>
        </p:txBody>
      </p:sp>
      <p:sp>
        <p:nvSpPr>
          <p:cNvPr name="TextBox 9" id="9"/>
          <p:cNvSpPr txBox="true"/>
          <p:nvPr/>
        </p:nvSpPr>
        <p:spPr>
          <a:xfrm rot="0">
            <a:off x="532426" y="4338033"/>
            <a:ext cx="424124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ea typeface="Open Sans Extra Bold"/>
                <a:cs typeface="Open Sans Extra Bold"/>
                <a:sym typeface="Open Sans Extra Bold"/>
              </a:rPr>
              <a:t>Sum of labels in train, test, val set</a:t>
            </a:r>
          </a:p>
        </p:txBody>
      </p:sp>
      <p:sp>
        <p:nvSpPr>
          <p:cNvPr name="TextBox 10" id="10"/>
          <p:cNvSpPr txBox="true"/>
          <p:nvPr/>
        </p:nvSpPr>
        <p:spPr>
          <a:xfrm rot="0">
            <a:off x="532426" y="8043318"/>
            <a:ext cx="3895011" cy="65659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ea typeface="Open Sans Extra Bold"/>
                <a:cs typeface="Open Sans Extra Bold"/>
                <a:sym typeface="Open Sans Extra Bold"/>
              </a:rPr>
              <a:t>Number of individual labels in train, test, val set</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7563324" y="2175247"/>
            <a:ext cx="9695976" cy="6618373"/>
          </a:xfrm>
          <a:custGeom>
            <a:avLst/>
            <a:gdLst/>
            <a:ahLst/>
            <a:cxnLst/>
            <a:rect r="r" b="b" t="t" l="l"/>
            <a:pathLst>
              <a:path h="6618373" w="9695976">
                <a:moveTo>
                  <a:pt x="0" y="0"/>
                </a:moveTo>
                <a:lnTo>
                  <a:pt x="9695976" y="0"/>
                </a:lnTo>
                <a:lnTo>
                  <a:pt x="9695976" y="6618373"/>
                </a:lnTo>
                <a:lnTo>
                  <a:pt x="0" y="6618373"/>
                </a:lnTo>
                <a:lnTo>
                  <a:pt x="0" y="0"/>
                </a:lnTo>
                <a:close/>
              </a:path>
            </a:pathLst>
          </a:custGeom>
          <a:blipFill>
            <a:blip r:embed="rId2"/>
            <a:stretch>
              <a:fillRect l="-18601" t="0" r="-18601" b="0"/>
            </a:stretch>
          </a:blipFill>
        </p:spPr>
      </p:sp>
      <p:sp>
        <p:nvSpPr>
          <p:cNvPr name="TextBox 9" id="9"/>
          <p:cNvSpPr txBox="true"/>
          <p:nvPr/>
        </p:nvSpPr>
        <p:spPr>
          <a:xfrm rot="0">
            <a:off x="7857827" y="933450"/>
            <a:ext cx="2572345" cy="854077"/>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Open Sans Extra Bold"/>
                <a:ea typeface="Open Sans Extra Bold"/>
                <a:cs typeface="Open Sans Extra Bold"/>
                <a:sym typeface="Open Sans Extra Bold"/>
              </a:rPr>
              <a:t>Dataset</a:t>
            </a:r>
          </a:p>
        </p:txBody>
      </p:sp>
      <p:sp>
        <p:nvSpPr>
          <p:cNvPr name="TextBox 10" id="10"/>
          <p:cNvSpPr txBox="true"/>
          <p:nvPr/>
        </p:nvSpPr>
        <p:spPr>
          <a:xfrm rot="0">
            <a:off x="1028700" y="2724150"/>
            <a:ext cx="6206037" cy="4781550"/>
          </a:xfrm>
          <a:prstGeom prst="rect">
            <a:avLst/>
          </a:prstGeom>
        </p:spPr>
        <p:txBody>
          <a:bodyPr anchor="t" rtlCol="false" tIns="0" lIns="0" bIns="0" rIns="0">
            <a:spAutoFit/>
          </a:bodyPr>
          <a:lstStyle/>
          <a:p>
            <a:pPr algn="l">
              <a:lnSpc>
                <a:spcPts val="4200"/>
              </a:lnSpc>
            </a:pPr>
            <a:r>
              <a:rPr lang="en-US" sz="3000">
                <a:solidFill>
                  <a:srgbClr val="000000"/>
                </a:solidFill>
                <a:latin typeface="Canva Sans"/>
                <a:ea typeface="Canva Sans"/>
                <a:cs typeface="Canva Sans"/>
                <a:sym typeface="Canva Sans"/>
              </a:rPr>
              <a:t>Number of Images: </a:t>
            </a:r>
            <a:r>
              <a:rPr lang="en-US" sz="3000">
                <a:solidFill>
                  <a:srgbClr val="000000"/>
                </a:solidFill>
                <a:latin typeface="Canva Sans"/>
                <a:ea typeface="Canva Sans"/>
                <a:cs typeface="Canva Sans"/>
                <a:sym typeface="Canva Sans"/>
              </a:rPr>
              <a:t>3,397</a:t>
            </a:r>
          </a:p>
          <a:p>
            <a:pPr algn="l">
              <a:lnSpc>
                <a:spcPts val="4200"/>
              </a:lnSpc>
            </a:pPr>
            <a:r>
              <a:rPr lang="en-US" sz="3000">
                <a:solidFill>
                  <a:srgbClr val="000000"/>
                </a:solidFill>
                <a:latin typeface="Canva Sans"/>
                <a:ea typeface="Canva Sans"/>
                <a:cs typeface="Canva Sans"/>
                <a:sym typeface="Canva Sans"/>
              </a:rPr>
              <a:t>Number of Annotations: 14657</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tomato_unripe: 4596</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tomato_ripe: 1361</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tomato_half_ripe: 1020</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straw_unripe: 2730</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straw_half_ripe: 2404</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straw_ripe: 1967</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tomato_Blossom_end_rot: 579</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8" id="8"/>
          <p:cNvSpPr txBox="true"/>
          <p:nvPr/>
        </p:nvSpPr>
        <p:spPr>
          <a:xfrm rot="0">
            <a:off x="7016725" y="933450"/>
            <a:ext cx="4254550" cy="854077"/>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Open Sans Extra Bold"/>
                <a:ea typeface="Open Sans Extra Bold"/>
                <a:cs typeface="Open Sans Extra Bold"/>
                <a:sym typeface="Open Sans Extra Bold"/>
              </a:rPr>
              <a:t>Final dataset</a:t>
            </a:r>
          </a:p>
        </p:txBody>
      </p:sp>
      <p:sp>
        <p:nvSpPr>
          <p:cNvPr name="Freeform 9" id="9"/>
          <p:cNvSpPr/>
          <p:nvPr/>
        </p:nvSpPr>
        <p:spPr>
          <a:xfrm flipH="false" flipV="false" rot="0">
            <a:off x="705200" y="2358696"/>
            <a:ext cx="16877600" cy="5569608"/>
          </a:xfrm>
          <a:custGeom>
            <a:avLst/>
            <a:gdLst/>
            <a:ahLst/>
            <a:cxnLst/>
            <a:rect r="r" b="b" t="t" l="l"/>
            <a:pathLst>
              <a:path h="5569608" w="16877600">
                <a:moveTo>
                  <a:pt x="0" y="0"/>
                </a:moveTo>
                <a:lnTo>
                  <a:pt x="16877600" y="0"/>
                </a:lnTo>
                <a:lnTo>
                  <a:pt x="16877600" y="5569608"/>
                </a:lnTo>
                <a:lnTo>
                  <a:pt x="0" y="5569608"/>
                </a:lnTo>
                <a:lnTo>
                  <a:pt x="0" y="0"/>
                </a:lnTo>
                <a:close/>
              </a:path>
            </a:pathLst>
          </a:custGeom>
          <a:blipFill>
            <a:blip r:embed="rId2"/>
            <a:stretch>
              <a:fillRect l="0" t="0" r="0" b="0"/>
            </a:stretch>
          </a:blipFill>
        </p:spPr>
      </p:sp>
    </p:spTree>
  </p:cSld>
  <p:clrMapOvr>
    <a:masterClrMapping/>
  </p:clrMapOvr>
</p:sld>
</file>

<file path=ppt/slides/slide54.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297056" y="-3396206"/>
            <a:ext cx="5924489" cy="592448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7224474" y="923925"/>
            <a:ext cx="3839051"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Open Sans Extra Bold"/>
                <a:ea typeface="Open Sans Extra Bold"/>
                <a:cs typeface="Open Sans Extra Bold"/>
                <a:sym typeface="Open Sans Extra Bold"/>
              </a:rPr>
              <a:t>Parameters</a:t>
            </a:r>
          </a:p>
        </p:txBody>
      </p:sp>
      <p:grpSp>
        <p:nvGrpSpPr>
          <p:cNvPr name="Group 6" id="6"/>
          <p:cNvGrpSpPr/>
          <p:nvPr/>
        </p:nvGrpSpPr>
        <p:grpSpPr>
          <a:xfrm rot="0">
            <a:off x="-2134902" y="0"/>
            <a:ext cx="7204129" cy="10917809"/>
            <a:chOff x="0" y="0"/>
            <a:chExt cx="1897384" cy="2875472"/>
          </a:xfrm>
        </p:grpSpPr>
        <p:sp>
          <p:nvSpPr>
            <p:cNvPr name="Freeform 7" id="7"/>
            <p:cNvSpPr/>
            <p:nvPr/>
          </p:nvSpPr>
          <p:spPr>
            <a:xfrm flipH="false" flipV="false" rot="0">
              <a:off x="0" y="0"/>
              <a:ext cx="1897384" cy="2875472"/>
            </a:xfrm>
            <a:custGeom>
              <a:avLst/>
              <a:gdLst/>
              <a:ahLst/>
              <a:cxnLst/>
              <a:rect r="r" b="b" t="t" l="l"/>
              <a:pathLst>
                <a:path h="2875472" w="1897384">
                  <a:moveTo>
                    <a:pt x="0" y="0"/>
                  </a:moveTo>
                  <a:lnTo>
                    <a:pt x="1897384" y="0"/>
                  </a:lnTo>
                  <a:lnTo>
                    <a:pt x="1897384" y="2875472"/>
                  </a:lnTo>
                  <a:lnTo>
                    <a:pt x="0" y="2875472"/>
                  </a:lnTo>
                  <a:close/>
                </a:path>
              </a:pathLst>
            </a:custGeom>
            <a:solidFill>
              <a:srgbClr val="145DA0"/>
            </a:solidFill>
            <a:ln cap="sq">
              <a:noFill/>
              <a:prstDash val="solid"/>
              <a:miter/>
            </a:ln>
          </p:spPr>
        </p:sp>
        <p:sp>
          <p:nvSpPr>
            <p:cNvPr name="TextBox 8" id="8"/>
            <p:cNvSpPr txBox="true"/>
            <p:nvPr/>
          </p:nvSpPr>
          <p:spPr>
            <a:xfrm>
              <a:off x="0" y="-38100"/>
              <a:ext cx="1897384"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6277913" y="3412704"/>
            <a:ext cx="9178628" cy="4974485"/>
          </a:xfrm>
          <a:prstGeom prst="rect">
            <a:avLst/>
          </a:prstGeom>
        </p:spPr>
        <p:txBody>
          <a:bodyPr anchor="t" rtlCol="false" tIns="0" lIns="0" bIns="0" rIns="0">
            <a:spAutoFit/>
          </a:bodyPr>
          <a:lstStyle/>
          <a:p>
            <a:pPr algn="l">
              <a:lnSpc>
                <a:spcPts val="5640"/>
              </a:lnSpc>
            </a:pPr>
            <a:r>
              <a:rPr lang="en-US" sz="4029">
                <a:solidFill>
                  <a:srgbClr val="051D40"/>
                </a:solidFill>
                <a:latin typeface="Canva Sans"/>
                <a:ea typeface="Canva Sans"/>
                <a:cs typeface="Canva Sans"/>
                <a:sym typeface="Canva Sans"/>
              </a:rPr>
              <a:t>Learning rate : 0,001 </a:t>
            </a:r>
          </a:p>
          <a:p>
            <a:pPr algn="l">
              <a:lnSpc>
                <a:spcPts val="5640"/>
              </a:lnSpc>
            </a:pPr>
            <a:r>
              <a:rPr lang="en-US" sz="4029">
                <a:solidFill>
                  <a:srgbClr val="051D40"/>
                </a:solidFill>
                <a:latin typeface="Canva Sans"/>
                <a:ea typeface="Canva Sans"/>
                <a:cs typeface="Canva Sans"/>
                <a:sym typeface="Canva Sans"/>
              </a:rPr>
              <a:t>Batch size   : 32 </a:t>
            </a:r>
          </a:p>
          <a:p>
            <a:pPr algn="l">
              <a:lnSpc>
                <a:spcPts val="5640"/>
              </a:lnSpc>
            </a:pPr>
            <a:r>
              <a:rPr lang="en-US" sz="4029">
                <a:solidFill>
                  <a:srgbClr val="051D40"/>
                </a:solidFill>
                <a:latin typeface="Canva Sans"/>
                <a:ea typeface="Canva Sans"/>
                <a:cs typeface="Canva Sans"/>
                <a:sym typeface="Canva Sans"/>
              </a:rPr>
              <a:t>Epochs : 100</a:t>
            </a:r>
          </a:p>
          <a:p>
            <a:pPr algn="l">
              <a:lnSpc>
                <a:spcPts val="5640"/>
              </a:lnSpc>
            </a:pPr>
            <a:r>
              <a:rPr lang="en-US" sz="4029">
                <a:solidFill>
                  <a:srgbClr val="051D40"/>
                </a:solidFill>
                <a:latin typeface="Canva Sans"/>
                <a:ea typeface="Canva Sans"/>
                <a:cs typeface="Canva Sans"/>
                <a:sym typeface="Canva Sans"/>
              </a:rPr>
              <a:t>Patience  : 5  </a:t>
            </a:r>
          </a:p>
          <a:p>
            <a:pPr algn="l">
              <a:lnSpc>
                <a:spcPts val="5640"/>
              </a:lnSpc>
            </a:pPr>
            <a:r>
              <a:rPr lang="en-US" sz="4029">
                <a:solidFill>
                  <a:srgbClr val="051D40"/>
                </a:solidFill>
                <a:latin typeface="Canva Sans"/>
                <a:ea typeface="Canva Sans"/>
                <a:cs typeface="Canva Sans"/>
                <a:sym typeface="Canva Sans"/>
              </a:rPr>
              <a:t>Optimizer : adamw</a:t>
            </a:r>
          </a:p>
          <a:p>
            <a:pPr algn="l">
              <a:lnSpc>
                <a:spcPts val="5640"/>
              </a:lnSpc>
            </a:pPr>
            <a:r>
              <a:rPr lang="en-US" sz="4029">
                <a:solidFill>
                  <a:srgbClr val="051D40"/>
                </a:solidFill>
                <a:latin typeface="Canva Sans"/>
                <a:ea typeface="Canva Sans"/>
                <a:cs typeface="Canva Sans"/>
                <a:sym typeface="Canva Sans"/>
              </a:rPr>
              <a:t>GPU : P100 on Kaggle</a:t>
            </a:r>
          </a:p>
          <a:p>
            <a:pPr algn="l">
              <a:lnSpc>
                <a:spcPts val="5640"/>
              </a:lnSpc>
            </a:pP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332775" y="3878361"/>
            <a:ext cx="11622449" cy="2273103"/>
          </a:xfrm>
          <a:prstGeom prst="rect">
            <a:avLst/>
          </a:prstGeom>
        </p:spPr>
        <p:txBody>
          <a:bodyPr anchor="t" rtlCol="false" tIns="0" lIns="0" bIns="0" rIns="0">
            <a:spAutoFit/>
          </a:bodyPr>
          <a:lstStyle/>
          <a:p>
            <a:pPr algn="ctr" marL="0" indent="0" lvl="0">
              <a:lnSpc>
                <a:spcPts val="18560"/>
              </a:lnSpc>
              <a:spcBef>
                <a:spcPct val="0"/>
              </a:spcBef>
            </a:pPr>
            <a:r>
              <a:rPr lang="en-US" sz="13257">
                <a:solidFill>
                  <a:srgbClr val="FFFFFF"/>
                </a:solidFill>
                <a:latin typeface="Open Sans Extra Bold"/>
                <a:ea typeface="Open Sans Extra Bold"/>
                <a:cs typeface="Open Sans Extra Bold"/>
                <a:sym typeface="Open Sans Extra Bold"/>
              </a:rPr>
              <a:t>RESULTS</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431318" y="1178984"/>
            <a:ext cx="7523780" cy="7546156"/>
            <a:chOff x="0" y="0"/>
            <a:chExt cx="2106826" cy="2113092"/>
          </a:xfrm>
        </p:grpSpPr>
        <p:sp>
          <p:nvSpPr>
            <p:cNvPr name="Freeform 3" id="3"/>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name="TextBox 4" id="4"/>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431318" y="8953134"/>
            <a:ext cx="7523780" cy="428991"/>
            <a:chOff x="0" y="0"/>
            <a:chExt cx="2106826" cy="120127"/>
          </a:xfrm>
        </p:grpSpPr>
        <p:sp>
          <p:nvSpPr>
            <p:cNvPr name="Freeform 6" id="6"/>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7" id="7"/>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5238003" y="8290589"/>
            <a:ext cx="7523780" cy="7523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3724222" y="-4507687"/>
            <a:ext cx="5924489" cy="5924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8194887" y="2057331"/>
            <a:ext cx="9870274" cy="5438128"/>
          </a:xfrm>
          <a:custGeom>
            <a:avLst/>
            <a:gdLst/>
            <a:ahLst/>
            <a:cxnLst/>
            <a:rect r="r" b="b" t="t" l="l"/>
            <a:pathLst>
              <a:path h="5438128" w="9870274">
                <a:moveTo>
                  <a:pt x="0" y="0"/>
                </a:moveTo>
                <a:lnTo>
                  <a:pt x="9870274" y="0"/>
                </a:lnTo>
                <a:lnTo>
                  <a:pt x="9870274" y="5438127"/>
                </a:lnTo>
                <a:lnTo>
                  <a:pt x="0" y="5438127"/>
                </a:lnTo>
                <a:lnTo>
                  <a:pt x="0" y="0"/>
                </a:lnTo>
                <a:close/>
              </a:path>
            </a:pathLst>
          </a:custGeom>
          <a:blipFill>
            <a:blip r:embed="rId2"/>
            <a:stretch>
              <a:fillRect l="0" t="0" r="0" b="0"/>
            </a:stretch>
          </a:blipFill>
        </p:spPr>
      </p:sp>
      <p:sp>
        <p:nvSpPr>
          <p:cNvPr name="TextBox 15" id="15"/>
          <p:cNvSpPr txBox="true"/>
          <p:nvPr/>
        </p:nvSpPr>
        <p:spPr>
          <a:xfrm rot="0">
            <a:off x="2011079" y="2738161"/>
            <a:ext cx="3889492" cy="974478"/>
          </a:xfrm>
          <a:prstGeom prst="rect">
            <a:avLst/>
          </a:prstGeom>
        </p:spPr>
        <p:txBody>
          <a:bodyPr anchor="t" rtlCol="false" tIns="0" lIns="0" bIns="0" rIns="0">
            <a:spAutoFit/>
          </a:bodyPr>
          <a:lstStyle/>
          <a:p>
            <a:pPr algn="l" marL="0" indent="0" lvl="0">
              <a:lnSpc>
                <a:spcPts val="7902"/>
              </a:lnSpc>
              <a:spcBef>
                <a:spcPct val="0"/>
              </a:spcBef>
            </a:pPr>
            <a:r>
              <a:rPr lang="en-US" b="true" sz="5644" strike="noStrike" u="none">
                <a:solidFill>
                  <a:srgbClr val="FDFDFD"/>
                </a:solidFill>
                <a:latin typeface="Open Sans Extra Bold"/>
                <a:ea typeface="Open Sans Extra Bold"/>
                <a:cs typeface="Open Sans Extra Bold"/>
                <a:sym typeface="Open Sans Extra Bold"/>
              </a:rPr>
              <a:t>Statistics</a:t>
            </a:r>
          </a:p>
        </p:txBody>
      </p:sp>
      <p:sp>
        <p:nvSpPr>
          <p:cNvPr name="TextBox 16" id="16"/>
          <p:cNvSpPr txBox="true"/>
          <p:nvPr/>
        </p:nvSpPr>
        <p:spPr>
          <a:xfrm rot="0">
            <a:off x="1028700" y="4137713"/>
            <a:ext cx="6336348" cy="1562023"/>
          </a:xfrm>
          <a:prstGeom prst="rect">
            <a:avLst/>
          </a:prstGeom>
        </p:spPr>
        <p:txBody>
          <a:bodyPr anchor="t" rtlCol="false" tIns="0" lIns="0" bIns="0" rIns="0">
            <a:spAutoFit/>
          </a:bodyPr>
          <a:lstStyle/>
          <a:p>
            <a:pPr algn="l" marL="0" indent="0" lvl="0">
              <a:lnSpc>
                <a:spcPts val="3130"/>
              </a:lnSpc>
              <a:spcBef>
                <a:spcPct val="0"/>
              </a:spcBef>
            </a:pPr>
            <a:r>
              <a:rPr lang="en-US" sz="2236" spc="-44">
                <a:solidFill>
                  <a:srgbClr val="FDFDFD"/>
                </a:solidFill>
                <a:latin typeface="Poppins"/>
                <a:ea typeface="Poppins"/>
                <a:cs typeface="Poppins"/>
                <a:sym typeface="Poppins"/>
              </a:rPr>
              <a:t>According to the comparison, we see that the results yolo tiny (5,8,11) have fewer parameters but the results and accuracy are the highest in our custom dataset</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670438" y="7841266"/>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2589092" y="-370363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2878117" y="1194240"/>
            <a:ext cx="14381183" cy="4830888"/>
          </a:xfrm>
          <a:custGeom>
            <a:avLst/>
            <a:gdLst/>
            <a:ahLst/>
            <a:cxnLst/>
            <a:rect r="r" b="b" t="t" l="l"/>
            <a:pathLst>
              <a:path h="4830888" w="14381183">
                <a:moveTo>
                  <a:pt x="0" y="0"/>
                </a:moveTo>
                <a:lnTo>
                  <a:pt x="14381183" y="0"/>
                </a:lnTo>
                <a:lnTo>
                  <a:pt x="14381183" y="4830888"/>
                </a:lnTo>
                <a:lnTo>
                  <a:pt x="0" y="4830888"/>
                </a:lnTo>
                <a:lnTo>
                  <a:pt x="0" y="0"/>
                </a:lnTo>
                <a:close/>
              </a:path>
            </a:pathLst>
          </a:custGeom>
          <a:blipFill>
            <a:blip r:embed="rId2"/>
            <a:stretch>
              <a:fillRect l="0" t="0" r="0" b="0"/>
            </a:stretch>
          </a:blipFill>
        </p:spPr>
      </p:sp>
      <p:sp>
        <p:nvSpPr>
          <p:cNvPr name="TextBox 9" id="9"/>
          <p:cNvSpPr txBox="true"/>
          <p:nvPr/>
        </p:nvSpPr>
        <p:spPr>
          <a:xfrm rot="0">
            <a:off x="176946" y="6684878"/>
            <a:ext cx="18111054" cy="1675766"/>
          </a:xfrm>
          <a:prstGeom prst="rect">
            <a:avLst/>
          </a:prstGeom>
        </p:spPr>
        <p:txBody>
          <a:bodyPr anchor="t" rtlCol="false" tIns="0" lIns="0" bIns="0" rIns="0">
            <a:spAutoFit/>
          </a:bodyPr>
          <a:lstStyle/>
          <a:p>
            <a:pPr algn="ctr">
              <a:lnSpc>
                <a:spcPts val="4059"/>
              </a:lnSpc>
            </a:pPr>
            <a:r>
              <a:rPr lang="en-US" sz="2899">
                <a:solidFill>
                  <a:srgbClr val="051D40"/>
                </a:solidFill>
                <a:latin typeface="Open Sans Extra Bold"/>
                <a:ea typeface="Open Sans Extra Bold"/>
                <a:cs typeface="Open Sans Extra Bold"/>
                <a:sym typeface="Open Sans Extra Bold"/>
              </a:rPr>
              <a:t>The first will be the YOLOv5nu model</a:t>
            </a:r>
          </a:p>
          <a:p>
            <a:pPr algn="ctr">
              <a:lnSpc>
                <a:spcPts val="2659"/>
              </a:lnSpc>
            </a:pPr>
          </a:p>
          <a:p>
            <a:pPr algn="l">
              <a:lnSpc>
                <a:spcPts val="3359"/>
              </a:lnSpc>
              <a:spcBef>
                <a:spcPct val="0"/>
              </a:spcBef>
            </a:pPr>
            <a:r>
              <a:rPr lang="en-US" sz="2399">
                <a:solidFill>
                  <a:srgbClr val="051D40"/>
                </a:solidFill>
                <a:latin typeface="Open Sans Extra Bold"/>
                <a:ea typeface="Open Sans Extra Bold"/>
                <a:cs typeface="Open Sans Extra Bold"/>
                <a:sym typeface="Open Sans Extra Bold"/>
              </a:rPr>
              <a:t>We can see that the model identifies the object as 100% ripe tomato, and the boxes are very accurately surrounding the tomato</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859626" y="8054103"/>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2589092" y="-370363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2203953" y="1811958"/>
            <a:ext cx="15357889" cy="4758155"/>
          </a:xfrm>
          <a:custGeom>
            <a:avLst/>
            <a:gdLst/>
            <a:ahLst/>
            <a:cxnLst/>
            <a:rect r="r" b="b" t="t" l="l"/>
            <a:pathLst>
              <a:path h="4758155" w="15357889">
                <a:moveTo>
                  <a:pt x="0" y="0"/>
                </a:moveTo>
                <a:lnTo>
                  <a:pt x="15357889" y="0"/>
                </a:lnTo>
                <a:lnTo>
                  <a:pt x="15357889" y="4758155"/>
                </a:lnTo>
                <a:lnTo>
                  <a:pt x="0" y="4758155"/>
                </a:lnTo>
                <a:lnTo>
                  <a:pt x="0" y="0"/>
                </a:lnTo>
                <a:close/>
              </a:path>
            </a:pathLst>
          </a:custGeom>
          <a:blipFill>
            <a:blip r:embed="rId2"/>
            <a:stretch>
              <a:fillRect l="-789" t="0" r="-789" b="0"/>
            </a:stretch>
          </a:blipFill>
        </p:spPr>
      </p:sp>
      <p:sp>
        <p:nvSpPr>
          <p:cNvPr name="TextBox 9" id="9"/>
          <p:cNvSpPr txBox="true"/>
          <p:nvPr/>
        </p:nvSpPr>
        <p:spPr>
          <a:xfrm rot="0">
            <a:off x="305991" y="6670135"/>
            <a:ext cx="17982009" cy="1675766"/>
          </a:xfrm>
          <a:prstGeom prst="rect">
            <a:avLst/>
          </a:prstGeom>
        </p:spPr>
        <p:txBody>
          <a:bodyPr anchor="t" rtlCol="false" tIns="0" lIns="0" bIns="0" rIns="0">
            <a:spAutoFit/>
          </a:bodyPr>
          <a:lstStyle/>
          <a:p>
            <a:pPr algn="ctr">
              <a:lnSpc>
                <a:spcPts val="4059"/>
              </a:lnSpc>
            </a:pPr>
            <a:r>
              <a:rPr lang="en-US" sz="2899">
                <a:solidFill>
                  <a:srgbClr val="051D40"/>
                </a:solidFill>
                <a:latin typeface="Open Sans Extra Bold"/>
                <a:ea typeface="Open Sans Extra Bold"/>
                <a:cs typeface="Open Sans Extra Bold"/>
                <a:sym typeface="Open Sans Extra Bold"/>
              </a:rPr>
              <a:t>The second will be model YOLOv8n</a:t>
            </a:r>
          </a:p>
          <a:p>
            <a:pPr algn="ctr">
              <a:lnSpc>
                <a:spcPts val="2659"/>
              </a:lnSpc>
            </a:pPr>
          </a:p>
          <a:p>
            <a:pPr algn="l">
              <a:lnSpc>
                <a:spcPts val="3359"/>
              </a:lnSpc>
              <a:spcBef>
                <a:spcPct val="0"/>
              </a:spcBef>
            </a:pPr>
            <a:r>
              <a:rPr lang="en-US" sz="2399">
                <a:solidFill>
                  <a:srgbClr val="051D40"/>
                </a:solidFill>
                <a:latin typeface="Open Sans Extra Bold"/>
                <a:ea typeface="Open Sans Extra Bold"/>
                <a:cs typeface="Open Sans Extra Bold"/>
                <a:sym typeface="Open Sans Extra Bold"/>
              </a:rPr>
              <a:t>We can see that the model identifies more objects, identifies more distant objects but identifies the wrong object, while there is no tomato blossom end rot, and identifies error boxes and duplicate boxeso</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954220" y="8077752"/>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2962244" y="-3750934"/>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2283493" y="1210517"/>
            <a:ext cx="14975807" cy="5303932"/>
          </a:xfrm>
          <a:custGeom>
            <a:avLst/>
            <a:gdLst/>
            <a:ahLst/>
            <a:cxnLst/>
            <a:rect r="r" b="b" t="t" l="l"/>
            <a:pathLst>
              <a:path h="5303932" w="14975807">
                <a:moveTo>
                  <a:pt x="0" y="0"/>
                </a:moveTo>
                <a:lnTo>
                  <a:pt x="14975807" y="0"/>
                </a:lnTo>
                <a:lnTo>
                  <a:pt x="14975807" y="5303931"/>
                </a:lnTo>
                <a:lnTo>
                  <a:pt x="0" y="5303931"/>
                </a:lnTo>
                <a:lnTo>
                  <a:pt x="0" y="0"/>
                </a:lnTo>
                <a:close/>
              </a:path>
            </a:pathLst>
          </a:custGeom>
          <a:blipFill>
            <a:blip r:embed="rId2"/>
            <a:stretch>
              <a:fillRect l="0" t="0" r="0" b="0"/>
            </a:stretch>
          </a:blipFill>
        </p:spPr>
      </p:sp>
      <p:sp>
        <p:nvSpPr>
          <p:cNvPr name="TextBox 9" id="9"/>
          <p:cNvSpPr txBox="true"/>
          <p:nvPr/>
        </p:nvSpPr>
        <p:spPr>
          <a:xfrm rot="0">
            <a:off x="305991" y="6717432"/>
            <a:ext cx="17982009" cy="1761491"/>
          </a:xfrm>
          <a:prstGeom prst="rect">
            <a:avLst/>
          </a:prstGeom>
        </p:spPr>
        <p:txBody>
          <a:bodyPr anchor="t" rtlCol="false" tIns="0" lIns="0" bIns="0" rIns="0">
            <a:spAutoFit/>
          </a:bodyPr>
          <a:lstStyle/>
          <a:p>
            <a:pPr algn="ctr">
              <a:lnSpc>
                <a:spcPts val="4059"/>
              </a:lnSpc>
            </a:pPr>
            <a:r>
              <a:rPr lang="en-US" sz="2899">
                <a:solidFill>
                  <a:srgbClr val="051D40"/>
                </a:solidFill>
                <a:latin typeface="Open Sans Extra Bold"/>
                <a:ea typeface="Open Sans Extra Bold"/>
                <a:cs typeface="Open Sans Extra Bold"/>
                <a:sym typeface="Open Sans Extra Bold"/>
              </a:rPr>
              <a:t>Finally YOLOv11n</a:t>
            </a:r>
          </a:p>
          <a:p>
            <a:pPr algn="l">
              <a:lnSpc>
                <a:spcPts val="3359"/>
              </a:lnSpc>
              <a:spcBef>
                <a:spcPct val="0"/>
              </a:spcBef>
            </a:pPr>
            <a:r>
              <a:rPr lang="en-US" sz="2399">
                <a:solidFill>
                  <a:srgbClr val="051D40"/>
                </a:solidFill>
                <a:latin typeface="Open Sans Extra Bold"/>
                <a:ea typeface="Open Sans Extra Bold"/>
                <a:cs typeface="Open Sans Extra Bold"/>
                <a:sym typeface="Open Sans Extra Bold"/>
              </a:rPr>
              <a:t>We can see that this is the model that gives the best results compared to the previous two models. The model can identify far and near objects, not misidentify objects, and correctly identify nearly ripe tomatoes, so this is the model that gives the most accurate and most stable practical running results</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33389" y="9505715"/>
            <a:ext cx="21820987" cy="946825"/>
            <a:chOff x="0" y="0"/>
            <a:chExt cx="6110362" cy="265132"/>
          </a:xfrm>
        </p:grpSpPr>
        <p:sp>
          <p:nvSpPr>
            <p:cNvPr name="Freeform 3" id="3"/>
            <p:cNvSpPr/>
            <p:nvPr/>
          </p:nvSpPr>
          <p:spPr>
            <a:xfrm flipH="false" flipV="false" rot="0">
              <a:off x="0" y="0"/>
              <a:ext cx="6110362" cy="265132"/>
            </a:xfrm>
            <a:custGeom>
              <a:avLst/>
              <a:gdLst/>
              <a:ahLst/>
              <a:cxnLst/>
              <a:rect r="r" b="b" t="t" l="l"/>
              <a:pathLst>
                <a:path h="265132" w="6110362">
                  <a:moveTo>
                    <a:pt x="0" y="0"/>
                  </a:moveTo>
                  <a:lnTo>
                    <a:pt x="6110362" y="0"/>
                  </a:lnTo>
                  <a:lnTo>
                    <a:pt x="6110362" y="265132"/>
                  </a:lnTo>
                  <a:lnTo>
                    <a:pt x="0" y="265132"/>
                  </a:lnTo>
                  <a:close/>
                </a:path>
              </a:pathLst>
            </a:custGeom>
            <a:solidFill>
              <a:srgbClr val="145DA0"/>
            </a:solidFill>
            <a:ln cap="sq">
              <a:noFill/>
              <a:prstDash val="solid"/>
              <a:miter/>
            </a:ln>
          </p:spPr>
        </p:sp>
        <p:sp>
          <p:nvSpPr>
            <p:cNvPr name="TextBox 4" id="4"/>
            <p:cNvSpPr txBox="true"/>
            <p:nvPr/>
          </p:nvSpPr>
          <p:spPr>
            <a:xfrm>
              <a:off x="0" y="-38100"/>
              <a:ext cx="6110362"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033389" y="-650536"/>
            <a:ext cx="21820987" cy="1762900"/>
            <a:chOff x="0" y="0"/>
            <a:chExt cx="6110362" cy="493651"/>
          </a:xfrm>
        </p:grpSpPr>
        <p:sp>
          <p:nvSpPr>
            <p:cNvPr name="Freeform 6" id="6"/>
            <p:cNvSpPr/>
            <p:nvPr/>
          </p:nvSpPr>
          <p:spPr>
            <a:xfrm flipH="false" flipV="false" rot="0">
              <a:off x="0" y="0"/>
              <a:ext cx="6110362" cy="493651"/>
            </a:xfrm>
            <a:custGeom>
              <a:avLst/>
              <a:gdLst/>
              <a:ahLst/>
              <a:cxnLst/>
              <a:rect r="r" b="b" t="t" l="l"/>
              <a:pathLst>
                <a:path h="493651" w="6110362">
                  <a:moveTo>
                    <a:pt x="0" y="0"/>
                  </a:moveTo>
                  <a:lnTo>
                    <a:pt x="6110362" y="0"/>
                  </a:lnTo>
                  <a:lnTo>
                    <a:pt x="6110362" y="493651"/>
                  </a:lnTo>
                  <a:lnTo>
                    <a:pt x="0" y="493651"/>
                  </a:lnTo>
                  <a:close/>
                </a:path>
              </a:pathLst>
            </a:custGeom>
            <a:solidFill>
              <a:srgbClr val="145DA0"/>
            </a:solidFill>
            <a:ln cap="sq">
              <a:noFill/>
              <a:prstDash val="solid"/>
              <a:miter/>
            </a:ln>
          </p:spPr>
        </p:sp>
        <p:sp>
          <p:nvSpPr>
            <p:cNvPr name="TextBox 7" id="7"/>
            <p:cNvSpPr txBox="true"/>
            <p:nvPr/>
          </p:nvSpPr>
          <p:spPr>
            <a:xfrm>
              <a:off x="0" y="-38100"/>
              <a:ext cx="6110362" cy="531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8" id="8"/>
          <p:cNvSpPr txBox="true"/>
          <p:nvPr/>
        </p:nvSpPr>
        <p:spPr>
          <a:xfrm rot="0">
            <a:off x="2228271" y="3133530"/>
            <a:ext cx="13831457" cy="561340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0000"/>
                </a:solidFill>
                <a:latin typeface="Open Sans Extra Bold"/>
                <a:ea typeface="Open Sans Extra Bold"/>
                <a:cs typeface="Open Sans Extra Bold"/>
                <a:sym typeface="Open Sans Extra Bold"/>
              </a:rPr>
              <a:t>Tomatoes and strawberries detection in various stage (ripe, half-ripe, unripe) </a:t>
            </a:r>
          </a:p>
          <a:p>
            <a:pPr algn="l">
              <a:lnSpc>
                <a:spcPts val="5599"/>
              </a:lnSpc>
            </a:pPr>
          </a:p>
          <a:p>
            <a:pPr algn="l" marL="863599" indent="-431800" lvl="1">
              <a:lnSpc>
                <a:spcPts val="5599"/>
              </a:lnSpc>
              <a:buFont typeface="Arial"/>
              <a:buChar char="•"/>
            </a:pPr>
            <a:r>
              <a:rPr lang="en-US" sz="3999">
                <a:solidFill>
                  <a:srgbClr val="000000"/>
                </a:solidFill>
                <a:latin typeface="Open Sans Extra Bold"/>
                <a:ea typeface="Open Sans Extra Bold"/>
                <a:cs typeface="Open Sans Extra Bold"/>
                <a:sym typeface="Open Sans Extra Bold"/>
              </a:rPr>
              <a:t>Make custom dataset, balance classes in the dataset</a:t>
            </a:r>
          </a:p>
          <a:p>
            <a:pPr algn="l">
              <a:lnSpc>
                <a:spcPts val="5599"/>
              </a:lnSpc>
            </a:pPr>
          </a:p>
          <a:p>
            <a:pPr algn="l" marL="863599" indent="-431800" lvl="1">
              <a:lnSpc>
                <a:spcPts val="5599"/>
              </a:lnSpc>
              <a:buFont typeface="Arial"/>
              <a:buChar char="•"/>
            </a:pPr>
            <a:r>
              <a:rPr lang="en-US" sz="3999">
                <a:solidFill>
                  <a:srgbClr val="000000"/>
                </a:solidFill>
                <a:latin typeface="Open Sans Extra Bold"/>
                <a:ea typeface="Open Sans Extra Bold"/>
                <a:cs typeface="Open Sans Extra Bold"/>
                <a:sym typeface="Open Sans Extra Bold"/>
              </a:rPr>
              <a:t>Experiment on YOLO versions (v5, v7, v8, v9, v10, v11)</a:t>
            </a:r>
          </a:p>
        </p:txBody>
      </p:sp>
      <p:sp>
        <p:nvSpPr>
          <p:cNvPr name="TextBox 9" id="9"/>
          <p:cNvSpPr txBox="true"/>
          <p:nvPr/>
        </p:nvSpPr>
        <p:spPr>
          <a:xfrm rot="0">
            <a:off x="1799402" y="940914"/>
            <a:ext cx="14689197" cy="1510031"/>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Open Sans Extra Bold"/>
                <a:ea typeface="Open Sans Extra Bold"/>
                <a:cs typeface="Open Sans Extra Bold"/>
                <a:sym typeface="Open Sans Extra Bold"/>
              </a:rPr>
              <a:t>1.2  Scope of the project</a:t>
            </a:r>
          </a:p>
        </p:txBody>
      </p:sp>
      <p:grpSp>
        <p:nvGrpSpPr>
          <p:cNvPr name="Group 10" id="10"/>
          <p:cNvGrpSpPr/>
          <p:nvPr/>
        </p:nvGrpSpPr>
        <p:grpSpPr>
          <a:xfrm rot="0">
            <a:off x="-643475" y="1519759"/>
            <a:ext cx="1286950" cy="12869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646648" y="399539"/>
            <a:ext cx="7346834" cy="7546156"/>
            <a:chOff x="0" y="0"/>
            <a:chExt cx="2057277" cy="2113092"/>
          </a:xfrm>
        </p:grpSpPr>
        <p:sp>
          <p:nvSpPr>
            <p:cNvPr name="Freeform 3" id="3"/>
            <p:cNvSpPr/>
            <p:nvPr/>
          </p:nvSpPr>
          <p:spPr>
            <a:xfrm flipH="false" flipV="false" rot="0">
              <a:off x="0" y="0"/>
              <a:ext cx="2057277" cy="2113092"/>
            </a:xfrm>
            <a:custGeom>
              <a:avLst/>
              <a:gdLst/>
              <a:ahLst/>
              <a:cxnLst/>
              <a:rect r="r" b="b" t="t" l="l"/>
              <a:pathLst>
                <a:path h="2113092" w="2057277">
                  <a:moveTo>
                    <a:pt x="0" y="0"/>
                  </a:moveTo>
                  <a:lnTo>
                    <a:pt x="2057277" y="0"/>
                  </a:lnTo>
                  <a:lnTo>
                    <a:pt x="2057277" y="2113092"/>
                  </a:lnTo>
                  <a:lnTo>
                    <a:pt x="0" y="2113092"/>
                  </a:lnTo>
                  <a:close/>
                </a:path>
              </a:pathLst>
            </a:custGeom>
            <a:solidFill>
              <a:srgbClr val="145DA0">
                <a:alpha val="95686"/>
              </a:srgbClr>
            </a:solidFill>
            <a:ln cap="sq">
              <a:noFill/>
              <a:prstDash val="solid"/>
              <a:miter/>
            </a:ln>
          </p:spPr>
        </p:sp>
        <p:sp>
          <p:nvSpPr>
            <p:cNvPr name="TextBox 4" id="4"/>
            <p:cNvSpPr txBox="true"/>
            <p:nvPr/>
          </p:nvSpPr>
          <p:spPr>
            <a:xfrm>
              <a:off x="0" y="-38100"/>
              <a:ext cx="2057277" cy="21511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0646648" y="8123390"/>
            <a:ext cx="7523780" cy="428991"/>
            <a:chOff x="0" y="0"/>
            <a:chExt cx="2106826" cy="120127"/>
          </a:xfrm>
        </p:grpSpPr>
        <p:sp>
          <p:nvSpPr>
            <p:cNvPr name="Freeform 6" id="6"/>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7" id="7"/>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5805567" y="8337886"/>
            <a:ext cx="7523780" cy="7523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3724222" y="-4507687"/>
            <a:ext cx="5924489" cy="5924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0" y="1628191"/>
            <a:ext cx="10488203" cy="5446396"/>
          </a:xfrm>
          <a:custGeom>
            <a:avLst/>
            <a:gdLst/>
            <a:ahLst/>
            <a:cxnLst/>
            <a:rect r="r" b="b" t="t" l="l"/>
            <a:pathLst>
              <a:path h="5446396" w="10488203">
                <a:moveTo>
                  <a:pt x="0" y="0"/>
                </a:moveTo>
                <a:lnTo>
                  <a:pt x="10488203" y="0"/>
                </a:lnTo>
                <a:lnTo>
                  <a:pt x="10488203" y="5446396"/>
                </a:lnTo>
                <a:lnTo>
                  <a:pt x="0" y="5446396"/>
                </a:lnTo>
                <a:lnTo>
                  <a:pt x="0" y="0"/>
                </a:lnTo>
                <a:close/>
              </a:path>
            </a:pathLst>
          </a:custGeom>
          <a:blipFill>
            <a:blip r:embed="rId2"/>
            <a:stretch>
              <a:fillRect l="0" t="0" r="0" b="0"/>
            </a:stretch>
          </a:blipFill>
        </p:spPr>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3088129" y="467340"/>
            <a:ext cx="12676227" cy="9819660"/>
          </a:xfrm>
          <a:custGeom>
            <a:avLst/>
            <a:gdLst/>
            <a:ahLst/>
            <a:cxnLst/>
            <a:rect r="r" b="b" t="t" l="l"/>
            <a:pathLst>
              <a:path h="9819660" w="12676227">
                <a:moveTo>
                  <a:pt x="0" y="0"/>
                </a:moveTo>
                <a:lnTo>
                  <a:pt x="12676227" y="0"/>
                </a:lnTo>
                <a:lnTo>
                  <a:pt x="12676227" y="9819660"/>
                </a:lnTo>
                <a:lnTo>
                  <a:pt x="0" y="9819660"/>
                </a:lnTo>
                <a:lnTo>
                  <a:pt x="0" y="0"/>
                </a:lnTo>
                <a:close/>
              </a:path>
            </a:pathLst>
          </a:custGeom>
          <a:blipFill>
            <a:blip r:embed="rId2"/>
            <a:stretch>
              <a:fillRect l="0" t="-5528" r="-1362" b="-5528"/>
            </a:stretch>
          </a:blipFill>
        </p:spPr>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4734204" y="4001877"/>
            <a:ext cx="8819592" cy="1771491"/>
          </a:xfrm>
          <a:prstGeom prst="rect">
            <a:avLst/>
          </a:prstGeom>
        </p:spPr>
        <p:txBody>
          <a:bodyPr anchor="t" rtlCol="false" tIns="0" lIns="0" bIns="0" rIns="0">
            <a:spAutoFit/>
          </a:bodyPr>
          <a:lstStyle/>
          <a:p>
            <a:pPr algn="l" marL="0" indent="0" lvl="0">
              <a:lnSpc>
                <a:spcPts val="14510"/>
              </a:lnSpc>
              <a:spcBef>
                <a:spcPct val="0"/>
              </a:spcBef>
            </a:pPr>
            <a:r>
              <a:rPr lang="en-US" sz="10364">
                <a:solidFill>
                  <a:srgbClr val="051D40"/>
                </a:solidFill>
                <a:latin typeface="Open Sans Extra Bold"/>
                <a:ea typeface="Open Sans Extra Bold"/>
                <a:cs typeface="Open Sans Extra Bold"/>
                <a:sym typeface="Open Sans Extra Bold"/>
              </a:rPr>
              <a:t>THANK YOU!</a:t>
            </a:r>
          </a:p>
        </p:txBody>
      </p:sp>
      <p:sp>
        <p:nvSpPr>
          <p:cNvPr name="Freeform 3" id="3"/>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13478" y="458454"/>
            <a:ext cx="588438" cy="597010"/>
          </a:xfrm>
          <a:custGeom>
            <a:avLst/>
            <a:gdLst/>
            <a:ahLst/>
            <a:cxnLst/>
            <a:rect r="r" b="b" t="t" l="l"/>
            <a:pathLst>
              <a:path h="597010" w="588438">
                <a:moveTo>
                  <a:pt x="0" y="0"/>
                </a:moveTo>
                <a:lnTo>
                  <a:pt x="588438" y="0"/>
                </a:lnTo>
                <a:lnTo>
                  <a:pt x="588438" y="597010"/>
                </a:lnTo>
                <a:lnTo>
                  <a:pt x="0" y="597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845525"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845525" y="2705856"/>
            <a:ext cx="12164941" cy="4643756"/>
          </a:xfrm>
          <a:prstGeom prst="rect">
            <a:avLst/>
          </a:prstGeom>
        </p:spPr>
        <p:txBody>
          <a:bodyPr anchor="t" rtlCol="false" tIns="0" lIns="0" bIns="0" rIns="0">
            <a:spAutoFit/>
          </a:bodyPr>
          <a:lstStyle/>
          <a:p>
            <a:pPr algn="ctr" marL="0" indent="0" lvl="0">
              <a:lnSpc>
                <a:spcPts val="18619"/>
              </a:lnSpc>
              <a:spcBef>
                <a:spcPct val="0"/>
              </a:spcBef>
            </a:pPr>
            <a:r>
              <a:rPr lang="en-US" sz="13299">
                <a:solidFill>
                  <a:srgbClr val="FFFFFF"/>
                </a:solidFill>
                <a:latin typeface="Open Sans Extra Bold"/>
                <a:ea typeface="Open Sans Extra Bold"/>
                <a:cs typeface="Open Sans Extra Bold"/>
                <a:sym typeface="Open Sans Extra Bold"/>
              </a:rPr>
              <a:t>RELATED WORKS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724222" y="-4507687"/>
            <a:ext cx="5924489" cy="592448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2521947" y="1810208"/>
            <a:ext cx="13338694" cy="4736995"/>
          </a:xfrm>
          <a:custGeom>
            <a:avLst/>
            <a:gdLst/>
            <a:ahLst/>
            <a:cxnLst/>
            <a:rect r="r" b="b" t="t" l="l"/>
            <a:pathLst>
              <a:path h="4736995" w="13338694">
                <a:moveTo>
                  <a:pt x="0" y="0"/>
                </a:moveTo>
                <a:lnTo>
                  <a:pt x="13338695" y="0"/>
                </a:lnTo>
                <a:lnTo>
                  <a:pt x="13338695" y="4736995"/>
                </a:lnTo>
                <a:lnTo>
                  <a:pt x="0" y="4736995"/>
                </a:lnTo>
                <a:lnTo>
                  <a:pt x="0" y="0"/>
                </a:lnTo>
                <a:close/>
              </a:path>
            </a:pathLst>
          </a:custGeom>
          <a:blipFill>
            <a:blip r:embed="rId2"/>
            <a:stretch>
              <a:fillRect l="0" t="-2093" r="0" b="-2093"/>
            </a:stretch>
          </a:blipFill>
        </p:spPr>
      </p:sp>
      <p:sp>
        <p:nvSpPr>
          <p:cNvPr name="TextBox 6" id="6"/>
          <p:cNvSpPr txBox="true"/>
          <p:nvPr/>
        </p:nvSpPr>
        <p:spPr>
          <a:xfrm rot="0">
            <a:off x="1028700" y="832285"/>
            <a:ext cx="16230600" cy="1254760"/>
          </a:xfrm>
          <a:prstGeom prst="rect">
            <a:avLst/>
          </a:prstGeom>
        </p:spPr>
        <p:txBody>
          <a:bodyPr anchor="t" rtlCol="false" tIns="0" lIns="0" bIns="0" rIns="0">
            <a:spAutoFit/>
          </a:bodyPr>
          <a:lstStyle/>
          <a:p>
            <a:pPr algn="ctr" marL="0" indent="0" lvl="0">
              <a:lnSpc>
                <a:spcPts val="9679"/>
              </a:lnSpc>
            </a:pPr>
            <a:r>
              <a:rPr lang="en-US" sz="8799">
                <a:solidFill>
                  <a:srgbClr val="000000"/>
                </a:solidFill>
                <a:latin typeface="Open Sans Extra Bold"/>
                <a:ea typeface="Open Sans Extra Bold"/>
                <a:cs typeface="Open Sans Extra Bold"/>
                <a:sym typeface="Open Sans Extra Bold"/>
              </a:rPr>
              <a:t>R-CNN</a:t>
            </a:r>
          </a:p>
        </p:txBody>
      </p:sp>
      <p:sp>
        <p:nvSpPr>
          <p:cNvPr name="TextBox 7" id="7"/>
          <p:cNvSpPr txBox="true"/>
          <p:nvPr/>
        </p:nvSpPr>
        <p:spPr>
          <a:xfrm rot="0">
            <a:off x="947351" y="6879131"/>
            <a:ext cx="16817775" cy="2976245"/>
          </a:xfrm>
          <a:prstGeom prst="rect">
            <a:avLst/>
          </a:prstGeom>
        </p:spPr>
        <p:txBody>
          <a:bodyPr anchor="t" rtlCol="false" tIns="0" lIns="0" bIns="0" rIns="0">
            <a:spAutoFit/>
          </a:bodyPr>
          <a:lstStyle/>
          <a:p>
            <a:pPr algn="l" marL="528956" indent="-264478" lvl="1">
              <a:lnSpc>
                <a:spcPts val="3430"/>
              </a:lnSpc>
              <a:buFont typeface="Arial"/>
              <a:buChar char="•"/>
            </a:pPr>
            <a:r>
              <a:rPr lang="en-US" sz="2450">
                <a:solidFill>
                  <a:srgbClr val="000000"/>
                </a:solidFill>
                <a:latin typeface="Open Sans Extra Bold"/>
                <a:ea typeface="Open Sans Extra Bold"/>
                <a:cs typeface="Open Sans Extra Bold"/>
                <a:sym typeface="Open Sans Extra Bold"/>
              </a:rPr>
              <a:t> Foundational model that use region proposals to detect objects within images</a:t>
            </a:r>
          </a:p>
          <a:p>
            <a:pPr algn="l">
              <a:lnSpc>
                <a:spcPts val="3430"/>
              </a:lnSpc>
            </a:pPr>
          </a:p>
          <a:p>
            <a:pPr algn="l" marL="528956" indent="-264478" lvl="1">
              <a:lnSpc>
                <a:spcPts val="3430"/>
              </a:lnSpc>
              <a:buFont typeface="Arial"/>
              <a:buChar char="•"/>
            </a:pPr>
            <a:r>
              <a:rPr lang="en-US" sz="2450">
                <a:solidFill>
                  <a:srgbClr val="000000"/>
                </a:solidFill>
                <a:latin typeface="Open Sans Extra Bold"/>
                <a:ea typeface="Open Sans Extra Bold"/>
                <a:cs typeface="Open Sans Extra Bold"/>
                <a:sym typeface="Open Sans Extra Bold"/>
              </a:rPr>
              <a:t>Applies a CNN to each proposed region to classify objects and refine bounding boxes</a:t>
            </a:r>
          </a:p>
          <a:p>
            <a:pPr algn="l">
              <a:lnSpc>
                <a:spcPts val="3430"/>
              </a:lnSpc>
            </a:pPr>
          </a:p>
          <a:p>
            <a:pPr algn="l" marL="528956" indent="-264478" lvl="1">
              <a:lnSpc>
                <a:spcPts val="3430"/>
              </a:lnSpc>
              <a:buFont typeface="Arial"/>
              <a:buChar char="•"/>
            </a:pPr>
            <a:r>
              <a:rPr lang="en-US" sz="2450">
                <a:solidFill>
                  <a:srgbClr val="000000"/>
                </a:solidFill>
                <a:latin typeface="Open Sans Extra Bold"/>
                <a:ea typeface="Open Sans Extra Bold"/>
                <a:cs typeface="Open Sans Extra Bold"/>
                <a:sym typeface="Open Sans Extra Bold"/>
              </a:rPr>
              <a:t> Due to its computational intensity and slower processing time, less commonly used in real-time applications, more suited for scenarios requiring high accuracy over speed</a:t>
            </a:r>
          </a:p>
          <a:p>
            <a:pPr algn="l">
              <a:lnSpc>
                <a:spcPts val="343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724222" y="-4507687"/>
            <a:ext cx="5924489" cy="592448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3193839" y="2144512"/>
            <a:ext cx="11900323" cy="4591136"/>
          </a:xfrm>
          <a:custGeom>
            <a:avLst/>
            <a:gdLst/>
            <a:ahLst/>
            <a:cxnLst/>
            <a:rect r="r" b="b" t="t" l="l"/>
            <a:pathLst>
              <a:path h="4591136" w="11900323">
                <a:moveTo>
                  <a:pt x="0" y="0"/>
                </a:moveTo>
                <a:lnTo>
                  <a:pt x="11900322" y="0"/>
                </a:lnTo>
                <a:lnTo>
                  <a:pt x="11900322" y="4591137"/>
                </a:lnTo>
                <a:lnTo>
                  <a:pt x="0" y="4591137"/>
                </a:lnTo>
                <a:lnTo>
                  <a:pt x="0" y="0"/>
                </a:lnTo>
                <a:close/>
              </a:path>
            </a:pathLst>
          </a:custGeom>
          <a:blipFill>
            <a:blip r:embed="rId2"/>
            <a:stretch>
              <a:fillRect l="0" t="-2650" r="0" b="-2650"/>
            </a:stretch>
          </a:blipFill>
        </p:spPr>
      </p:sp>
      <p:sp>
        <p:nvSpPr>
          <p:cNvPr name="TextBox 6" id="6"/>
          <p:cNvSpPr txBox="true"/>
          <p:nvPr/>
        </p:nvSpPr>
        <p:spPr>
          <a:xfrm rot="0">
            <a:off x="1028700" y="832285"/>
            <a:ext cx="16230600" cy="1254760"/>
          </a:xfrm>
          <a:prstGeom prst="rect">
            <a:avLst/>
          </a:prstGeom>
        </p:spPr>
        <p:txBody>
          <a:bodyPr anchor="t" rtlCol="false" tIns="0" lIns="0" bIns="0" rIns="0">
            <a:spAutoFit/>
          </a:bodyPr>
          <a:lstStyle/>
          <a:p>
            <a:pPr algn="ctr" marL="0" indent="0" lvl="0">
              <a:lnSpc>
                <a:spcPts val="9679"/>
              </a:lnSpc>
            </a:pPr>
            <a:r>
              <a:rPr lang="en-US" sz="8799">
                <a:solidFill>
                  <a:srgbClr val="000000"/>
                </a:solidFill>
                <a:latin typeface="Open Sans Extra Bold"/>
                <a:ea typeface="Open Sans Extra Bold"/>
                <a:cs typeface="Open Sans Extra Bold"/>
                <a:sym typeface="Open Sans Extra Bold"/>
              </a:rPr>
              <a:t>Fast R-CNN</a:t>
            </a:r>
          </a:p>
        </p:txBody>
      </p:sp>
      <p:sp>
        <p:nvSpPr>
          <p:cNvPr name="TextBox 7" id="7"/>
          <p:cNvSpPr txBox="true"/>
          <p:nvPr/>
        </p:nvSpPr>
        <p:spPr>
          <a:xfrm rot="0">
            <a:off x="1028700" y="7097105"/>
            <a:ext cx="16425345" cy="2976245"/>
          </a:xfrm>
          <a:prstGeom prst="rect">
            <a:avLst/>
          </a:prstGeom>
        </p:spPr>
        <p:txBody>
          <a:bodyPr anchor="t" rtlCol="false" tIns="0" lIns="0" bIns="0" rIns="0">
            <a:spAutoFit/>
          </a:bodyPr>
          <a:lstStyle/>
          <a:p>
            <a:pPr algn="l" marL="528956" indent="-264478" lvl="1">
              <a:lnSpc>
                <a:spcPts val="3430"/>
              </a:lnSpc>
              <a:buFont typeface="Arial"/>
              <a:buChar char="•"/>
            </a:pPr>
            <a:r>
              <a:rPr lang="en-US" sz="2450">
                <a:solidFill>
                  <a:srgbClr val="000000"/>
                </a:solidFill>
                <a:latin typeface="Open Sans Extra Bold"/>
                <a:ea typeface="Open Sans Extra Bold"/>
                <a:cs typeface="Open Sans Extra Bold"/>
                <a:sym typeface="Open Sans Extra Bold"/>
              </a:rPr>
              <a:t>Integrates region proposals and classification into a single network</a:t>
            </a:r>
          </a:p>
          <a:p>
            <a:pPr algn="l">
              <a:lnSpc>
                <a:spcPts val="3430"/>
              </a:lnSpc>
            </a:pPr>
          </a:p>
          <a:p>
            <a:pPr algn="l" marL="528956" indent="-264478" lvl="1">
              <a:lnSpc>
                <a:spcPts val="3430"/>
              </a:lnSpc>
              <a:buFont typeface="Arial"/>
              <a:buChar char="•"/>
            </a:pPr>
            <a:r>
              <a:rPr lang="en-US" sz="2450">
                <a:solidFill>
                  <a:srgbClr val="000000"/>
                </a:solidFill>
                <a:latin typeface="Open Sans Extra Bold"/>
                <a:ea typeface="Open Sans Extra Bold"/>
                <a:cs typeface="Open Sans Extra Bold"/>
                <a:sym typeface="Open Sans Extra Bold"/>
              </a:rPr>
              <a:t>Reducing computation time</a:t>
            </a:r>
          </a:p>
          <a:p>
            <a:pPr algn="l">
              <a:lnSpc>
                <a:spcPts val="3430"/>
              </a:lnSpc>
            </a:pPr>
          </a:p>
          <a:p>
            <a:pPr algn="l" marL="528956" indent="-264478" lvl="1">
              <a:lnSpc>
                <a:spcPts val="3430"/>
              </a:lnSpc>
              <a:buFont typeface="Arial"/>
              <a:buChar char="•"/>
            </a:pPr>
            <a:r>
              <a:rPr lang="en-US" sz="2450">
                <a:solidFill>
                  <a:srgbClr val="000000"/>
                </a:solidFill>
                <a:latin typeface="Open Sans Extra Bold"/>
                <a:ea typeface="Open Sans Extra Bold"/>
                <a:cs typeface="Open Sans Extra Bold"/>
                <a:sym typeface="Open Sans Extra Bold"/>
              </a:rPr>
              <a:t>Delivers accurate fruit detection results, but its reliance on external region proposal algorithms, like Selective Search, can limit its speed and scalability compared to more advanced methods</a:t>
            </a:r>
          </a:p>
          <a:p>
            <a:pPr algn="l">
              <a:lnSpc>
                <a:spcPts val="343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DAGXIH8KrNY</dc:identifier>
  <dcterms:modified xsi:type="dcterms:W3CDTF">2011-08-01T06:04:30Z</dcterms:modified>
  <cp:revision>1</cp:revision>
  <dc:title>Data Preparation</dc:title>
</cp:coreProperties>
</file>